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9" r:id="rId2"/>
    <p:sldId id="367" r:id="rId3"/>
    <p:sldId id="468" r:id="rId4"/>
    <p:sldId id="466" r:id="rId5"/>
    <p:sldId id="467" r:id="rId6"/>
    <p:sldId id="478" r:id="rId7"/>
    <p:sldId id="476" r:id="rId8"/>
    <p:sldId id="268" r:id="rId9"/>
    <p:sldId id="261" r:id="rId10"/>
    <p:sldId id="479" r:id="rId11"/>
    <p:sldId id="366" r:id="rId12"/>
    <p:sldId id="473" r:id="rId13"/>
    <p:sldId id="265" r:id="rId14"/>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4444"/>
  </p:normalViewPr>
  <p:slideViewPr>
    <p:cSldViewPr snapToGrid="0">
      <p:cViewPr varScale="1">
        <p:scale>
          <a:sx n="132" d="100"/>
          <a:sy n="132" d="100"/>
        </p:scale>
        <p:origin x="6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741998548556708E-2"/>
          <c:y val="0.21559661120060525"/>
          <c:w val="0.76527792177016829"/>
          <c:h val="0.70231679840406069"/>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30A-0640-A300-077E867F9AA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30A-0640-A300-077E867F9AA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30A-0640-A300-077E867F9AA5}"/>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30A-0640-A300-077E867F9AA5}"/>
              </c:ext>
            </c:extLst>
          </c:dPt>
          <c:dLbls>
            <c:dLbl>
              <c:idx val="0"/>
              <c:tx>
                <c:rich>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fld id="{D2014107-2B20-8945-ACDD-2AE6F7D889C3}" type="CATEGORYNAME">
                      <a:rPr lang="en-US" sz="800"/>
                      <a:pPr>
                        <a:defRPr sz="800"/>
                      </a:pPr>
                      <a:t>[CATEGORY NAME]</a:t>
                    </a:fld>
                    <a:r>
                      <a:rPr lang="en-US" sz="800" baseline="0" dirty="0"/>
                      <a:t>
</a:t>
                    </a:r>
                    <a:fld id="{FC4D74A6-E4E7-D044-9915-EA63D29CF0FC}" type="PERCENTAGE">
                      <a:rPr lang="en-US" sz="800" baseline="0" smtClean="0"/>
                      <a:pPr>
                        <a:defRPr sz="800"/>
                      </a:pPr>
                      <a:t>[PERCENTAGE]</a:t>
                    </a:fld>
                    <a:r>
                      <a:rPr lang="en-US" sz="800" baseline="0" dirty="0"/>
                      <a:t> Market Share [MS]</a:t>
                    </a:r>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5133431577284415"/>
                      <c:h val="0.10712599995736763"/>
                    </c:manualLayout>
                  </c15:layout>
                  <c15:dlblFieldTable/>
                  <c15:showDataLabelsRange val="0"/>
                </c:ext>
                <c:ext xmlns:c16="http://schemas.microsoft.com/office/drawing/2014/chart" uri="{C3380CC4-5D6E-409C-BE32-E72D297353CC}">
                  <c16:uniqueId val="{00000001-530A-0640-A300-077E867F9AA5}"/>
                </c:ext>
              </c:extLst>
            </c:dLbl>
            <c:dLbl>
              <c:idx val="1"/>
              <c:tx>
                <c:rich>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fld id="{034FE318-0CC6-DE40-9849-3FD6147F052D}" type="CATEGORYNAME">
                      <a:rPr lang="en-US" sz="800"/>
                      <a:pPr>
                        <a:defRPr sz="800">
                          <a:solidFill>
                            <a:schemeClr val="accent1"/>
                          </a:solidFill>
                        </a:defRPr>
                      </a:pPr>
                      <a:t>[CATEGORY NAME]</a:t>
                    </a:fld>
                    <a:r>
                      <a:rPr lang="en-US" sz="800" baseline="0" dirty="0"/>
                      <a:t>
</a:t>
                    </a:r>
                    <a:fld id="{73627D55-A350-9C43-91C0-0EF0ADEF1AE1}" type="PERCENTAGE">
                      <a:rPr lang="en-US" sz="800" baseline="0" smtClean="0"/>
                      <a:pPr>
                        <a:defRPr sz="800">
                          <a:solidFill>
                            <a:schemeClr val="accent1"/>
                          </a:solidFill>
                        </a:defRPr>
                      </a:pPr>
                      <a:t>[PERCENTAGE]</a:t>
                    </a:fld>
                    <a:r>
                      <a:rPr lang="en-US" sz="800" baseline="0" dirty="0"/>
                      <a:t> MS</a:t>
                    </a:r>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30A-0640-A300-077E867F9AA5}"/>
                </c:ext>
              </c:extLst>
            </c:dLbl>
            <c:dLbl>
              <c:idx val="2"/>
              <c:tx>
                <c:rich>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fld id="{2D5B2004-9595-264C-A7C9-3820033BB7F1}" type="CATEGORYNAME">
                      <a:rPr lang="en-US" sz="800"/>
                      <a:pPr>
                        <a:defRPr sz="800">
                          <a:solidFill>
                            <a:schemeClr val="accent1"/>
                          </a:solidFill>
                        </a:defRPr>
                      </a:pPr>
                      <a:t>[CATEGORY NAME]</a:t>
                    </a:fld>
                    <a:r>
                      <a:rPr lang="en-US" sz="800" baseline="0" dirty="0"/>
                      <a:t>
</a:t>
                    </a:r>
                    <a:fld id="{21B70DEF-1DFC-B346-B1C0-1656E43E7D41}" type="PERCENTAGE">
                      <a:rPr lang="en-US" sz="800" baseline="0" smtClean="0"/>
                      <a:pPr>
                        <a:defRPr sz="800">
                          <a:solidFill>
                            <a:schemeClr val="accent1"/>
                          </a:solidFill>
                        </a:defRPr>
                      </a:pPr>
                      <a:t>[PERCENTAGE]</a:t>
                    </a:fld>
                    <a:r>
                      <a:rPr lang="en-US" sz="800" baseline="0" dirty="0"/>
                      <a:t> MS</a:t>
                    </a:r>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30A-0640-A300-077E867F9AA5}"/>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530A-0640-A300-077E867F9AA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SCRUMSTUDY</c:v>
                </c:pt>
                <c:pt idx="1">
                  <c:v>SCRUMALLIANCE</c:v>
                </c:pt>
                <c:pt idx="2">
                  <c:v>SCRUM.ORG</c:v>
                </c:pt>
              </c:strCache>
            </c:strRef>
          </c:cat>
          <c:val>
            <c:numRef>
              <c:f>Sheet1!$B$2:$B$5</c:f>
              <c:numCache>
                <c:formatCode>General</c:formatCode>
                <c:ptCount val="4"/>
                <c:pt idx="0">
                  <c:v>2100</c:v>
                </c:pt>
                <c:pt idx="1">
                  <c:v>50</c:v>
                </c:pt>
                <c:pt idx="2">
                  <c:v>150</c:v>
                </c:pt>
              </c:numCache>
            </c:numRef>
          </c:val>
          <c:extLst>
            <c:ext xmlns:c16="http://schemas.microsoft.com/office/drawing/2014/chart" uri="{C3380CC4-5D6E-409C-BE32-E72D297353CC}">
              <c16:uniqueId val="{00000008-530A-0640-A300-077E867F9AA5}"/>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85D5D-EE59-A842-943B-E5F12C1230F0}" type="datetimeFigureOut">
              <a:rPr lang="en-NG" smtClean="0"/>
              <a:t>9/5/24</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15D5B-B886-834D-A7D3-092945745FBC}" type="slidenum">
              <a:rPr lang="en-NG" smtClean="0"/>
              <a:t>‹#›</a:t>
            </a:fld>
            <a:endParaRPr lang="en-NG"/>
          </a:p>
        </p:txBody>
      </p:sp>
    </p:spTree>
    <p:extLst>
      <p:ext uri="{BB962C8B-B14F-4D97-AF65-F5344CB8AC3E}">
        <p14:creationId xmlns:p14="http://schemas.microsoft.com/office/powerpoint/2010/main" val="501690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27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Note:</a:t>
            </a:r>
            <a:r>
              <a:rPr lang="en-US" sz="1200" baseline="0" dirty="0">
                <a:latin typeface="Lato" panose="020F0502020204030203" pitchFamily="34" charset="0"/>
              </a:rPr>
              <a:t> Insert your picture by clicking on the Picture Place Holder Icon, then send it back!</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27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Lato" panose="020F0502020204030203" pitchFamily="34" charset="0"/>
              </a:rPr>
              <a:t>Note:</a:t>
            </a:r>
            <a:r>
              <a:rPr lang="en-US" sz="1400" baseline="0" dirty="0">
                <a:latin typeface="Lato" panose="020F0502020204030203" pitchFamily="34" charset="0"/>
              </a:rPr>
              <a:t> Insert your picture by clicking on the Picture Place Holder Icon, then send it back!</a:t>
            </a:r>
            <a:endParaRPr lang="en-US" sz="14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86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Lato" panose="020F0502020204030203" pitchFamily="34" charset="0"/>
              </a:rPr>
              <a:t>Note:</a:t>
            </a:r>
            <a:r>
              <a:rPr lang="en-US" sz="1400" baseline="0" dirty="0">
                <a:latin typeface="Lato" panose="020F0502020204030203" pitchFamily="34" charset="0"/>
              </a:rPr>
              <a:t> Insert your picture by clicking on the Picture Place Holder Icon, then send it back!</a:t>
            </a:r>
            <a:endParaRPr lang="en-US" sz="14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21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Lato" panose="020F0502020204030203" pitchFamily="34" charset="0"/>
              </a:rPr>
              <a:t>Note:</a:t>
            </a:r>
            <a:r>
              <a:rPr lang="en-US" sz="1400" baseline="0" dirty="0">
                <a:latin typeface="Lato" panose="020F0502020204030203" pitchFamily="34" charset="0"/>
              </a:rPr>
              <a:t> Insert your picture by clicking on the Picture Place Holder Icon, then send it back!</a:t>
            </a:r>
            <a:endParaRPr lang="en-US" sz="14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44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Note:</a:t>
            </a:r>
            <a:r>
              <a:rPr lang="en-US" sz="1200" baseline="0" dirty="0">
                <a:latin typeface="Lato" panose="020F0502020204030203" pitchFamily="34" charset="0"/>
              </a:rPr>
              <a:t> Insert your picture by clicking on the Picture Place Holder Icon, then send it back!</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86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Note:</a:t>
            </a:r>
            <a:r>
              <a:rPr lang="en-US" sz="1200" baseline="0" dirty="0">
                <a:latin typeface="Lato" panose="020F0502020204030203" pitchFamily="34" charset="0"/>
              </a:rPr>
              <a:t> Insert your picture by clicking on the Picture Place Holder Icon, then send it back!</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303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Note:</a:t>
            </a:r>
            <a:r>
              <a:rPr lang="en-US" sz="1200" baseline="0" dirty="0">
                <a:latin typeface="Lato" panose="020F0502020204030203" pitchFamily="34" charset="0"/>
              </a:rPr>
              <a:t> Insert your picture by clicking on the Picture Place Holder Icon, then send it back!</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532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Note:</a:t>
            </a:r>
            <a:r>
              <a:rPr lang="en-US" sz="1200" baseline="0" dirty="0">
                <a:latin typeface="Lato" panose="020F0502020204030203" pitchFamily="34" charset="0"/>
              </a:rPr>
              <a:t> Insert your picture by clicking on the Picture Place Holder Icon, then send it back!</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198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rPr>
              <a:t>Note:</a:t>
            </a:r>
            <a:r>
              <a:rPr lang="en-US" sz="1200" baseline="0" dirty="0">
                <a:latin typeface="Lato" panose="020F0502020204030203" pitchFamily="34" charset="0"/>
              </a:rPr>
              <a:t> Insert your picture by clicking on the Picture Place Holder Icon, then send it back!</a:t>
            </a:r>
            <a:endParaRPr lang="en-US" sz="120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4EBFCF7-DBAE-4171-B664-49A31DA528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09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9"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TextBox 10"/>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8" name="Picture 7"/>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084774727"/>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ection Slide 1">
    <p:spTree>
      <p:nvGrpSpPr>
        <p:cNvPr id="1" name=""/>
        <p:cNvGrpSpPr/>
        <p:nvPr/>
      </p:nvGrpSpPr>
      <p:grpSpPr>
        <a:xfrm>
          <a:off x="0" y="0"/>
          <a:ext cx="0" cy="0"/>
          <a:chOff x="0" y="0"/>
          <a:chExt cx="0" cy="0"/>
        </a:xfrm>
      </p:grpSpPr>
      <p:sp>
        <p:nvSpPr>
          <p:cNvPr id="35" name="Picture Placeholder 6"/>
          <p:cNvSpPr>
            <a:spLocks noGrp="1"/>
          </p:cNvSpPr>
          <p:nvPr>
            <p:ph type="pic" sz="quarter" idx="11"/>
          </p:nvPr>
        </p:nvSpPr>
        <p:spPr>
          <a:xfrm>
            <a:off x="3725321" y="84666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36" name="Picture Placeholder 6"/>
          <p:cNvSpPr>
            <a:spLocks noGrp="1"/>
          </p:cNvSpPr>
          <p:nvPr>
            <p:ph type="pic" sz="quarter" idx="12"/>
          </p:nvPr>
        </p:nvSpPr>
        <p:spPr>
          <a:xfrm>
            <a:off x="5144097" y="84666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37" name="Picture Placeholder 6"/>
          <p:cNvSpPr>
            <a:spLocks noGrp="1"/>
          </p:cNvSpPr>
          <p:nvPr>
            <p:ph type="pic" sz="quarter" idx="13"/>
          </p:nvPr>
        </p:nvSpPr>
        <p:spPr>
          <a:xfrm>
            <a:off x="3236372" y="2169585"/>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38" name="Picture Placeholder 6"/>
          <p:cNvSpPr>
            <a:spLocks noGrp="1"/>
          </p:cNvSpPr>
          <p:nvPr>
            <p:ph type="pic" sz="quarter" idx="14"/>
          </p:nvPr>
        </p:nvSpPr>
        <p:spPr>
          <a:xfrm>
            <a:off x="4655148" y="2169585"/>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39" name="Picture Placeholder 6"/>
          <p:cNvSpPr>
            <a:spLocks noGrp="1"/>
          </p:cNvSpPr>
          <p:nvPr>
            <p:ph type="pic" sz="quarter" idx="15"/>
          </p:nvPr>
        </p:nvSpPr>
        <p:spPr>
          <a:xfrm>
            <a:off x="6073924" y="2169585"/>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40" name="Picture Placeholder 6"/>
          <p:cNvSpPr>
            <a:spLocks noGrp="1"/>
          </p:cNvSpPr>
          <p:nvPr>
            <p:ph type="pic" sz="quarter" idx="16"/>
          </p:nvPr>
        </p:nvSpPr>
        <p:spPr>
          <a:xfrm>
            <a:off x="1341943" y="349249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41" name="Picture Placeholder 6"/>
          <p:cNvSpPr>
            <a:spLocks noGrp="1"/>
          </p:cNvSpPr>
          <p:nvPr>
            <p:ph type="pic" sz="quarter" idx="17"/>
          </p:nvPr>
        </p:nvSpPr>
        <p:spPr>
          <a:xfrm>
            <a:off x="2760719" y="349249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42" name="Picture Placeholder 6"/>
          <p:cNvSpPr>
            <a:spLocks noGrp="1"/>
          </p:cNvSpPr>
          <p:nvPr>
            <p:ph type="pic" sz="quarter" idx="18"/>
          </p:nvPr>
        </p:nvSpPr>
        <p:spPr>
          <a:xfrm>
            <a:off x="4179495" y="349249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
        <p:nvSpPr>
          <p:cNvPr id="43" name="Picture Placeholder 6"/>
          <p:cNvSpPr>
            <a:spLocks noGrp="1"/>
          </p:cNvSpPr>
          <p:nvPr>
            <p:ph type="pic" sz="quarter" idx="19"/>
          </p:nvPr>
        </p:nvSpPr>
        <p:spPr>
          <a:xfrm>
            <a:off x="2254239" y="4817537"/>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bg1"/>
                </a:solidFill>
                <a:latin typeface="Lato" panose="020F0502020204030203" pitchFamily="34" charset="0"/>
              </a:defRPr>
            </a:lvl1pPr>
          </a:lstStyle>
          <a:p>
            <a:endParaRPr lang="en-US"/>
          </a:p>
        </p:txBody>
      </p:sp>
    </p:spTree>
    <p:extLst>
      <p:ext uri="{BB962C8B-B14F-4D97-AF65-F5344CB8AC3E}">
        <p14:creationId xmlns:p14="http://schemas.microsoft.com/office/powerpoint/2010/main" val="257877371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ection Slide 2">
    <p:spTree>
      <p:nvGrpSpPr>
        <p:cNvPr id="1" name=""/>
        <p:cNvGrpSpPr/>
        <p:nvPr/>
      </p:nvGrpSpPr>
      <p:grpSpPr>
        <a:xfrm>
          <a:off x="0" y="0"/>
          <a:ext cx="0" cy="0"/>
          <a:chOff x="0" y="0"/>
          <a:chExt cx="0" cy="0"/>
        </a:xfrm>
      </p:grpSpPr>
      <p:sp>
        <p:nvSpPr>
          <p:cNvPr id="34" name="Picture Placeholder 6"/>
          <p:cNvSpPr>
            <a:spLocks noGrp="1"/>
          </p:cNvSpPr>
          <p:nvPr>
            <p:ph type="pic" sz="quarter" idx="10"/>
          </p:nvPr>
        </p:nvSpPr>
        <p:spPr>
          <a:xfrm>
            <a:off x="1815503" y="84666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35" name="Picture Placeholder 6"/>
          <p:cNvSpPr>
            <a:spLocks noGrp="1"/>
          </p:cNvSpPr>
          <p:nvPr>
            <p:ph type="pic" sz="quarter" idx="11"/>
          </p:nvPr>
        </p:nvSpPr>
        <p:spPr>
          <a:xfrm>
            <a:off x="3234279" y="84666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36" name="Picture Placeholder 6"/>
          <p:cNvSpPr>
            <a:spLocks noGrp="1"/>
          </p:cNvSpPr>
          <p:nvPr>
            <p:ph type="pic" sz="quarter" idx="12"/>
          </p:nvPr>
        </p:nvSpPr>
        <p:spPr>
          <a:xfrm>
            <a:off x="4653055" y="84666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37" name="Picture Placeholder 6"/>
          <p:cNvSpPr>
            <a:spLocks noGrp="1"/>
          </p:cNvSpPr>
          <p:nvPr>
            <p:ph type="pic" sz="quarter" idx="13"/>
          </p:nvPr>
        </p:nvSpPr>
        <p:spPr>
          <a:xfrm>
            <a:off x="2745329" y="2169585"/>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38" name="Picture Placeholder 6"/>
          <p:cNvSpPr>
            <a:spLocks noGrp="1"/>
          </p:cNvSpPr>
          <p:nvPr>
            <p:ph type="pic" sz="quarter" idx="14"/>
          </p:nvPr>
        </p:nvSpPr>
        <p:spPr>
          <a:xfrm>
            <a:off x="4164105" y="2169585"/>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39" name="Picture Placeholder 6"/>
          <p:cNvSpPr>
            <a:spLocks noGrp="1"/>
          </p:cNvSpPr>
          <p:nvPr>
            <p:ph type="pic" sz="quarter" idx="15"/>
          </p:nvPr>
        </p:nvSpPr>
        <p:spPr>
          <a:xfrm>
            <a:off x="5582881" y="2169585"/>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40" name="Picture Placeholder 6"/>
          <p:cNvSpPr>
            <a:spLocks noGrp="1"/>
          </p:cNvSpPr>
          <p:nvPr>
            <p:ph type="pic" sz="quarter" idx="16"/>
          </p:nvPr>
        </p:nvSpPr>
        <p:spPr>
          <a:xfrm>
            <a:off x="850900" y="349249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41" name="Picture Placeholder 6"/>
          <p:cNvSpPr>
            <a:spLocks noGrp="1"/>
          </p:cNvSpPr>
          <p:nvPr>
            <p:ph type="pic" sz="quarter" idx="17"/>
          </p:nvPr>
        </p:nvSpPr>
        <p:spPr>
          <a:xfrm>
            <a:off x="2269676" y="349249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42" name="Picture Placeholder 6"/>
          <p:cNvSpPr>
            <a:spLocks noGrp="1"/>
          </p:cNvSpPr>
          <p:nvPr>
            <p:ph type="pic" sz="quarter" idx="18"/>
          </p:nvPr>
        </p:nvSpPr>
        <p:spPr>
          <a:xfrm>
            <a:off x="3688452" y="3492499"/>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43" name="Picture Placeholder 6"/>
          <p:cNvSpPr>
            <a:spLocks noGrp="1"/>
          </p:cNvSpPr>
          <p:nvPr>
            <p:ph type="pic" sz="quarter" idx="19"/>
          </p:nvPr>
        </p:nvSpPr>
        <p:spPr>
          <a:xfrm>
            <a:off x="1763196" y="4817537"/>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2076967393"/>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Our Team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sp>
        <p:nvSpPr>
          <p:cNvPr id="24" name="Picture Placeholder 6"/>
          <p:cNvSpPr>
            <a:spLocks noGrp="1"/>
          </p:cNvSpPr>
          <p:nvPr>
            <p:ph type="pic" sz="quarter" idx="10"/>
          </p:nvPr>
        </p:nvSpPr>
        <p:spPr>
          <a:xfrm>
            <a:off x="4749912" y="1976875"/>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25" name="Picture Placeholder 6"/>
          <p:cNvSpPr>
            <a:spLocks noGrp="1"/>
          </p:cNvSpPr>
          <p:nvPr>
            <p:ph type="pic" sz="quarter" idx="13"/>
          </p:nvPr>
        </p:nvSpPr>
        <p:spPr>
          <a:xfrm>
            <a:off x="2521160" y="3357700"/>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26" name="Picture Placeholder 6"/>
          <p:cNvSpPr>
            <a:spLocks noGrp="1"/>
          </p:cNvSpPr>
          <p:nvPr>
            <p:ph type="pic" sz="quarter" idx="14"/>
          </p:nvPr>
        </p:nvSpPr>
        <p:spPr>
          <a:xfrm>
            <a:off x="6070041" y="3357700"/>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27" name="Picture Placeholder 6"/>
          <p:cNvSpPr>
            <a:spLocks noGrp="1"/>
          </p:cNvSpPr>
          <p:nvPr>
            <p:ph type="pic" sz="quarter" idx="15"/>
          </p:nvPr>
        </p:nvSpPr>
        <p:spPr>
          <a:xfrm>
            <a:off x="9628571" y="3353112"/>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28" name="Picture Placeholder 6"/>
          <p:cNvSpPr>
            <a:spLocks noGrp="1"/>
          </p:cNvSpPr>
          <p:nvPr>
            <p:ph type="pic" sz="quarter" idx="16"/>
          </p:nvPr>
        </p:nvSpPr>
        <p:spPr>
          <a:xfrm>
            <a:off x="8184141" y="1976875"/>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29" name="Picture Placeholder 6"/>
          <p:cNvSpPr>
            <a:spLocks noGrp="1"/>
          </p:cNvSpPr>
          <p:nvPr>
            <p:ph type="pic" sz="quarter" idx="17"/>
          </p:nvPr>
        </p:nvSpPr>
        <p:spPr>
          <a:xfrm>
            <a:off x="3698411" y="4710646"/>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30" name="Picture Placeholder 6"/>
          <p:cNvSpPr>
            <a:spLocks noGrp="1"/>
          </p:cNvSpPr>
          <p:nvPr>
            <p:ph type="pic" sz="quarter" idx="18"/>
          </p:nvPr>
        </p:nvSpPr>
        <p:spPr>
          <a:xfrm>
            <a:off x="7141519" y="4710646"/>
            <a:ext cx="1707696" cy="119379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pic>
        <p:nvPicPr>
          <p:cNvPr id="16" name="Picture 15"/>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3033806239"/>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Our Crew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15" name="Picture Placeholder 9"/>
          <p:cNvSpPr>
            <a:spLocks noGrp="1"/>
          </p:cNvSpPr>
          <p:nvPr>
            <p:ph type="pic" sz="quarter" idx="13"/>
          </p:nvPr>
        </p:nvSpPr>
        <p:spPr>
          <a:xfrm>
            <a:off x="1114893" y="1988357"/>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16" name="Picture Placeholder 9"/>
          <p:cNvSpPr>
            <a:spLocks noGrp="1"/>
          </p:cNvSpPr>
          <p:nvPr>
            <p:ph type="pic" sz="quarter" idx="14"/>
          </p:nvPr>
        </p:nvSpPr>
        <p:spPr>
          <a:xfrm>
            <a:off x="3306707" y="1988357"/>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17" name="Picture Placeholder 9"/>
          <p:cNvSpPr>
            <a:spLocks noGrp="1"/>
          </p:cNvSpPr>
          <p:nvPr>
            <p:ph type="pic" sz="quarter" idx="15"/>
          </p:nvPr>
        </p:nvSpPr>
        <p:spPr>
          <a:xfrm>
            <a:off x="5498520" y="1988357"/>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18" name="Picture Placeholder 9"/>
          <p:cNvSpPr>
            <a:spLocks noGrp="1"/>
          </p:cNvSpPr>
          <p:nvPr>
            <p:ph type="pic" sz="quarter" idx="16"/>
          </p:nvPr>
        </p:nvSpPr>
        <p:spPr>
          <a:xfrm>
            <a:off x="7690333" y="1988357"/>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19" name="Picture Placeholder 9"/>
          <p:cNvSpPr>
            <a:spLocks noGrp="1"/>
          </p:cNvSpPr>
          <p:nvPr>
            <p:ph type="pic" sz="quarter" idx="17"/>
          </p:nvPr>
        </p:nvSpPr>
        <p:spPr>
          <a:xfrm>
            <a:off x="9882148" y="1988357"/>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20" name="Picture Placeholder 9"/>
          <p:cNvSpPr>
            <a:spLocks noGrp="1"/>
          </p:cNvSpPr>
          <p:nvPr>
            <p:ph type="pic" sz="quarter" idx="18"/>
          </p:nvPr>
        </p:nvSpPr>
        <p:spPr>
          <a:xfrm>
            <a:off x="1114893" y="3987361"/>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dirty="0"/>
          </a:p>
        </p:txBody>
      </p:sp>
      <p:sp>
        <p:nvSpPr>
          <p:cNvPr id="21" name="Picture Placeholder 9"/>
          <p:cNvSpPr>
            <a:spLocks noGrp="1"/>
          </p:cNvSpPr>
          <p:nvPr>
            <p:ph type="pic" sz="quarter" idx="19"/>
          </p:nvPr>
        </p:nvSpPr>
        <p:spPr>
          <a:xfrm>
            <a:off x="3306707" y="3987361"/>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22" name="Picture Placeholder 9"/>
          <p:cNvSpPr>
            <a:spLocks noGrp="1"/>
          </p:cNvSpPr>
          <p:nvPr>
            <p:ph type="pic" sz="quarter" idx="20"/>
          </p:nvPr>
        </p:nvSpPr>
        <p:spPr>
          <a:xfrm>
            <a:off x="5498520" y="3987361"/>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23" name="Picture Placeholder 9"/>
          <p:cNvSpPr>
            <a:spLocks noGrp="1"/>
          </p:cNvSpPr>
          <p:nvPr>
            <p:ph type="pic" sz="quarter" idx="21"/>
          </p:nvPr>
        </p:nvSpPr>
        <p:spPr>
          <a:xfrm>
            <a:off x="7690333" y="3987361"/>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31" name="Picture Placeholder 9"/>
          <p:cNvSpPr>
            <a:spLocks noGrp="1"/>
          </p:cNvSpPr>
          <p:nvPr>
            <p:ph type="pic" sz="quarter" idx="22"/>
          </p:nvPr>
        </p:nvSpPr>
        <p:spPr>
          <a:xfrm>
            <a:off x="9882148" y="3987361"/>
            <a:ext cx="1193803" cy="1193803"/>
          </a:xfrm>
          <a:prstGeom prst="ellipse">
            <a:avLst/>
          </a:prstGeom>
          <a:ln w="12700">
            <a:noFill/>
          </a:ln>
        </p:spPr>
        <p:txBody>
          <a:bodyPr/>
          <a:lstStyle>
            <a:lvl1pPr>
              <a:defRPr sz="1067">
                <a:solidFill>
                  <a:schemeClr val="accent4"/>
                </a:solidFill>
                <a:latin typeface="Lato" panose="020F0502020204030203" pitchFamily="34" charset="0"/>
              </a:defRPr>
            </a:lvl1pPr>
          </a:lstStyle>
          <a:p>
            <a:endParaRPr lang="en-US"/>
          </a:p>
        </p:txBody>
      </p:sp>
      <p:sp>
        <p:nvSpPr>
          <p:cNvPr id="24"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5" name="TextBox 24"/>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27" name="Picture 26"/>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922050646"/>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fessional Team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31492" y="6344119"/>
            <a:ext cx="303259" cy="164212"/>
          </a:xfrm>
          <a:prstGeom prst="rect">
            <a:avLst/>
          </a:prstGeom>
          <a:noFill/>
        </p:spPr>
        <p:txBody>
          <a:bodyPr wrap="square" lIns="0" tIns="0" rIns="0" bIns="0" rtlCol="0">
            <a:spAutoFit/>
          </a:bodyPr>
          <a:lstStyle/>
          <a:p>
            <a:pPr algn="r"/>
            <a:fld id="{B5D67274-A358-4A3D-B8D0-184382E74259}" type="slidenum">
              <a:rPr lang="en-US" sz="1067" smtClean="0">
                <a:solidFill>
                  <a:schemeClr val="accent4"/>
                </a:solidFill>
                <a:latin typeface="Lato" panose="020F0502020204030203" pitchFamily="34" charset="0"/>
              </a:rPr>
              <a:pPr algn="r"/>
              <a:t>‹#›</a:t>
            </a:fld>
            <a:endParaRPr lang="en-US" sz="1067" dirty="0">
              <a:solidFill>
                <a:schemeClr val="accent4"/>
              </a:solidFill>
              <a:latin typeface="Lato" panose="020F0502020204030203" pitchFamily="34" charset="0"/>
            </a:endParaRPr>
          </a:p>
        </p:txBody>
      </p:sp>
      <p:sp>
        <p:nvSpPr>
          <p:cNvPr id="15" name="Picture Placeholder 9"/>
          <p:cNvSpPr>
            <a:spLocks noGrp="1"/>
          </p:cNvSpPr>
          <p:nvPr>
            <p:ph type="pic" sz="quarter" idx="13"/>
          </p:nvPr>
        </p:nvSpPr>
        <p:spPr>
          <a:xfrm>
            <a:off x="1332843" y="2249530"/>
            <a:ext cx="1741093" cy="1741093"/>
          </a:xfrm>
          <a:prstGeom prst="ellipse">
            <a:avLst/>
          </a:prstGeom>
          <a:ln w="12700">
            <a:noFill/>
          </a:ln>
        </p:spPr>
        <p:txBody>
          <a:bodyPr/>
          <a:lstStyle>
            <a:lvl1pPr>
              <a:defRPr sz="1200">
                <a:solidFill>
                  <a:schemeClr val="accent4"/>
                </a:solidFill>
                <a:latin typeface="Lato" panose="020F0502020204030203" pitchFamily="34" charset="0"/>
              </a:defRPr>
            </a:lvl1pPr>
          </a:lstStyle>
          <a:p>
            <a:endParaRPr lang="en-US"/>
          </a:p>
        </p:txBody>
      </p:sp>
      <p:sp>
        <p:nvSpPr>
          <p:cNvPr id="24" name="Picture Placeholder 9"/>
          <p:cNvSpPr>
            <a:spLocks noGrp="1"/>
          </p:cNvSpPr>
          <p:nvPr>
            <p:ph type="pic" sz="quarter" idx="14"/>
          </p:nvPr>
        </p:nvSpPr>
        <p:spPr>
          <a:xfrm>
            <a:off x="3926051" y="2249530"/>
            <a:ext cx="1741093" cy="1741093"/>
          </a:xfrm>
          <a:prstGeom prst="ellipse">
            <a:avLst/>
          </a:prstGeom>
          <a:ln w="12700">
            <a:noFill/>
          </a:ln>
        </p:spPr>
        <p:txBody>
          <a:bodyPr/>
          <a:lstStyle>
            <a:lvl1pPr>
              <a:defRPr sz="1200">
                <a:solidFill>
                  <a:schemeClr val="accent4"/>
                </a:solidFill>
                <a:latin typeface="Lato" panose="020F0502020204030203" pitchFamily="34" charset="0"/>
              </a:defRPr>
            </a:lvl1pPr>
          </a:lstStyle>
          <a:p>
            <a:endParaRPr lang="en-US"/>
          </a:p>
        </p:txBody>
      </p:sp>
      <p:sp>
        <p:nvSpPr>
          <p:cNvPr id="25" name="Picture Placeholder 9"/>
          <p:cNvSpPr>
            <a:spLocks noGrp="1"/>
          </p:cNvSpPr>
          <p:nvPr>
            <p:ph type="pic" sz="quarter" idx="15"/>
          </p:nvPr>
        </p:nvSpPr>
        <p:spPr>
          <a:xfrm>
            <a:off x="6519259" y="2249530"/>
            <a:ext cx="1741093" cy="1741093"/>
          </a:xfrm>
          <a:prstGeom prst="ellipse">
            <a:avLst/>
          </a:prstGeom>
          <a:ln w="12700">
            <a:noFill/>
          </a:ln>
        </p:spPr>
        <p:txBody>
          <a:bodyPr/>
          <a:lstStyle>
            <a:lvl1pPr>
              <a:defRPr sz="1200">
                <a:solidFill>
                  <a:schemeClr val="accent4"/>
                </a:solidFill>
                <a:latin typeface="Lato" panose="020F0502020204030203" pitchFamily="34" charset="0"/>
              </a:defRPr>
            </a:lvl1pPr>
          </a:lstStyle>
          <a:p>
            <a:endParaRPr lang="en-US"/>
          </a:p>
        </p:txBody>
      </p:sp>
      <p:sp>
        <p:nvSpPr>
          <p:cNvPr id="26" name="Picture Placeholder 9"/>
          <p:cNvSpPr>
            <a:spLocks noGrp="1"/>
          </p:cNvSpPr>
          <p:nvPr>
            <p:ph type="pic" sz="quarter" idx="16"/>
          </p:nvPr>
        </p:nvSpPr>
        <p:spPr>
          <a:xfrm>
            <a:off x="9112468" y="2249530"/>
            <a:ext cx="1741093" cy="1741093"/>
          </a:xfrm>
          <a:prstGeom prst="ellipse">
            <a:avLst/>
          </a:prstGeom>
          <a:ln w="12700">
            <a:noFill/>
          </a:ln>
        </p:spPr>
        <p:txBody>
          <a:bodyPr/>
          <a:lstStyle>
            <a:lvl1pPr>
              <a:defRPr sz="1200">
                <a:solidFill>
                  <a:schemeClr val="accent4"/>
                </a:solidFill>
                <a:latin typeface="Lato" panose="020F0502020204030203" pitchFamily="34" charset="0"/>
              </a:defRPr>
            </a:lvl1pPr>
          </a:lstStyle>
          <a:p>
            <a:endParaRPr lang="en-US"/>
          </a:p>
        </p:txBody>
      </p:sp>
      <p:pic>
        <p:nvPicPr>
          <p:cNvPr id="12" name="Picture 11"/>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246229686"/>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ny Timeline 1">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lgn="ctr">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5791200"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lgn="ctr">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31492" y="6344119"/>
            <a:ext cx="303259" cy="164212"/>
          </a:xfrm>
          <a:prstGeom prst="rect">
            <a:avLst/>
          </a:prstGeom>
          <a:noFill/>
        </p:spPr>
        <p:txBody>
          <a:bodyPr wrap="square" lIns="0" tIns="0" rIns="0" bIns="0" rtlCol="0">
            <a:spAutoFit/>
          </a:bodyPr>
          <a:lstStyle/>
          <a:p>
            <a:pPr algn="r"/>
            <a:fld id="{B5D67274-A358-4A3D-B8D0-184382E74259}" type="slidenum">
              <a:rPr lang="en-US" sz="1067" smtClean="0">
                <a:solidFill>
                  <a:schemeClr val="accent4"/>
                </a:solidFill>
                <a:latin typeface="Lato" panose="020F0502020204030203" pitchFamily="34" charset="0"/>
              </a:rPr>
              <a:pPr algn="r"/>
              <a:t>‹#›</a:t>
            </a:fld>
            <a:endParaRPr lang="en-US" sz="1067" dirty="0">
              <a:solidFill>
                <a:schemeClr val="accent4"/>
              </a:solidFill>
              <a:latin typeface="Lato" panose="020F0502020204030203" pitchFamily="34" charset="0"/>
            </a:endParaRPr>
          </a:p>
        </p:txBody>
      </p:sp>
      <p:sp>
        <p:nvSpPr>
          <p:cNvPr id="13" name="Picture Placeholder 6"/>
          <p:cNvSpPr>
            <a:spLocks noGrp="1"/>
          </p:cNvSpPr>
          <p:nvPr>
            <p:ph type="pic" sz="quarter" idx="13"/>
          </p:nvPr>
        </p:nvSpPr>
        <p:spPr>
          <a:xfrm>
            <a:off x="7572229" y="2533651"/>
            <a:ext cx="3536951" cy="1811867"/>
          </a:xfrm>
          <a:prstGeom prst="rect">
            <a:avLst/>
          </a:prstGeom>
        </p:spPr>
        <p:txBody>
          <a:bodyPr/>
          <a:lstStyle>
            <a:lvl1pPr>
              <a:defRPr sz="1333">
                <a:solidFill>
                  <a:schemeClr val="accent4"/>
                </a:solidFill>
                <a:latin typeface="Lato" panose="020F0502020204030203" pitchFamily="34" charset="0"/>
              </a:defRPr>
            </a:lvl1pPr>
          </a:lstStyle>
          <a:p>
            <a:endParaRPr lang="en-US"/>
          </a:p>
        </p:txBody>
      </p:sp>
      <p:sp>
        <p:nvSpPr>
          <p:cNvPr id="14" name="Picture Placeholder 6"/>
          <p:cNvSpPr>
            <a:spLocks noGrp="1"/>
          </p:cNvSpPr>
          <p:nvPr>
            <p:ph type="pic" sz="quarter" idx="14"/>
          </p:nvPr>
        </p:nvSpPr>
        <p:spPr>
          <a:xfrm>
            <a:off x="1061657" y="2015118"/>
            <a:ext cx="3536951" cy="1811867"/>
          </a:xfrm>
          <a:prstGeom prst="rect">
            <a:avLst/>
          </a:prstGeom>
        </p:spPr>
        <p:txBody>
          <a:bodyPr/>
          <a:lstStyle>
            <a:lvl1pPr>
              <a:defRPr sz="1333">
                <a:solidFill>
                  <a:schemeClr val="accent4"/>
                </a:solidFill>
                <a:latin typeface="Lato" panose="020F0502020204030203" pitchFamily="34" charset="0"/>
              </a:defRPr>
            </a:lvl1pPr>
          </a:lstStyle>
          <a:p>
            <a:endParaRPr lang="en-US"/>
          </a:p>
        </p:txBody>
      </p:sp>
      <p:pic>
        <p:nvPicPr>
          <p:cNvPr id="11" name="Picture 10"/>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78055964"/>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50"/>
                                        <p:tgtEl>
                                          <p:spTgt spid="2">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750"/>
                        <p:tgtEl>
                          <p:spTgt spid="2"/>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ny Timeline 2">
    <p:spTree>
      <p:nvGrpSpPr>
        <p:cNvPr id="1" name=""/>
        <p:cNvGrpSpPr/>
        <p:nvPr/>
      </p:nvGrpSpPr>
      <p:grpSpPr>
        <a:xfrm>
          <a:off x="0" y="0"/>
          <a:ext cx="0" cy="0"/>
          <a:chOff x="0" y="0"/>
          <a:chExt cx="0" cy="0"/>
        </a:xfrm>
      </p:grpSpPr>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31492" y="6344119"/>
            <a:ext cx="303259" cy="164212"/>
          </a:xfrm>
          <a:prstGeom prst="rect">
            <a:avLst/>
          </a:prstGeom>
          <a:noFill/>
        </p:spPr>
        <p:txBody>
          <a:bodyPr wrap="square" lIns="0" tIns="0" rIns="0" bIns="0" rtlCol="0">
            <a:spAutoFit/>
          </a:bodyPr>
          <a:lstStyle/>
          <a:p>
            <a:pPr algn="r"/>
            <a:fld id="{B5D67274-A358-4A3D-B8D0-184382E74259}" type="slidenum">
              <a:rPr lang="en-US" sz="1067" smtClean="0">
                <a:solidFill>
                  <a:schemeClr val="accent4"/>
                </a:solidFill>
                <a:latin typeface="Lato" panose="020F0502020204030203" pitchFamily="34" charset="0"/>
              </a:rPr>
              <a:pPr algn="r"/>
              <a:t>‹#›</a:t>
            </a:fld>
            <a:endParaRPr lang="en-US" sz="1067" dirty="0">
              <a:solidFill>
                <a:schemeClr val="accent4"/>
              </a:solidFill>
              <a:latin typeface="Lato" panose="020F0502020204030203" pitchFamily="34" charset="0"/>
            </a:endParaRPr>
          </a:p>
        </p:txBody>
      </p:sp>
      <p:sp>
        <p:nvSpPr>
          <p:cNvPr id="13" name="Picture Placeholder 6"/>
          <p:cNvSpPr>
            <a:spLocks noGrp="1"/>
          </p:cNvSpPr>
          <p:nvPr>
            <p:ph type="pic" sz="quarter" idx="13"/>
          </p:nvPr>
        </p:nvSpPr>
        <p:spPr>
          <a:xfrm>
            <a:off x="7572229" y="2086237"/>
            <a:ext cx="3536951" cy="1811867"/>
          </a:xfrm>
          <a:prstGeom prst="rect">
            <a:avLst/>
          </a:prstGeom>
        </p:spPr>
        <p:txBody>
          <a:bodyPr/>
          <a:lstStyle>
            <a:lvl1pPr>
              <a:defRPr sz="1333">
                <a:solidFill>
                  <a:schemeClr val="accent4"/>
                </a:solidFill>
                <a:latin typeface="Lato" panose="020F0502020204030203" pitchFamily="34" charset="0"/>
              </a:defRPr>
            </a:lvl1pPr>
          </a:lstStyle>
          <a:p>
            <a:endParaRPr lang="en-US"/>
          </a:p>
        </p:txBody>
      </p:sp>
      <p:sp>
        <p:nvSpPr>
          <p:cNvPr id="14" name="Picture Placeholder 6"/>
          <p:cNvSpPr>
            <a:spLocks noGrp="1"/>
          </p:cNvSpPr>
          <p:nvPr>
            <p:ph type="pic" sz="quarter" idx="14"/>
          </p:nvPr>
        </p:nvSpPr>
        <p:spPr>
          <a:xfrm>
            <a:off x="1061657" y="1060157"/>
            <a:ext cx="3536951" cy="1811867"/>
          </a:xfrm>
          <a:prstGeom prst="rect">
            <a:avLst/>
          </a:prstGeom>
        </p:spPr>
        <p:txBody>
          <a:bodyPr/>
          <a:lstStyle>
            <a:lvl1pPr>
              <a:defRPr sz="1333">
                <a:solidFill>
                  <a:schemeClr val="accent4"/>
                </a:solidFill>
                <a:latin typeface="Lato" panose="020F0502020204030203" pitchFamily="34" charset="0"/>
              </a:defRPr>
            </a:lvl1pPr>
          </a:lstStyle>
          <a:p>
            <a:endParaRPr lang="en-US"/>
          </a:p>
        </p:txBody>
      </p:sp>
      <p:pic>
        <p:nvPicPr>
          <p:cNvPr id="7" name="Picture 6"/>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2075065804"/>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ients Says About Us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19" name="Picture Placeholder 6"/>
          <p:cNvSpPr>
            <a:spLocks noGrp="1"/>
          </p:cNvSpPr>
          <p:nvPr>
            <p:ph type="pic" sz="quarter" idx="16"/>
          </p:nvPr>
        </p:nvSpPr>
        <p:spPr>
          <a:xfrm>
            <a:off x="1439967" y="3897943"/>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dirty="0"/>
          </a:p>
        </p:txBody>
      </p:sp>
      <p:sp>
        <p:nvSpPr>
          <p:cNvPr id="20" name="Picture Placeholder 6"/>
          <p:cNvSpPr>
            <a:spLocks noGrp="1"/>
          </p:cNvSpPr>
          <p:nvPr>
            <p:ph type="pic" sz="quarter" idx="17"/>
          </p:nvPr>
        </p:nvSpPr>
        <p:spPr>
          <a:xfrm>
            <a:off x="5277729" y="3897943"/>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21" name="Picture Placeholder 6"/>
          <p:cNvSpPr>
            <a:spLocks noGrp="1"/>
          </p:cNvSpPr>
          <p:nvPr>
            <p:ph type="pic" sz="quarter" idx="18"/>
          </p:nvPr>
        </p:nvSpPr>
        <p:spPr>
          <a:xfrm>
            <a:off x="9160013" y="3897943"/>
            <a:ext cx="1707699" cy="11937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a:noFill/>
        </p:spPr>
        <p:txBody>
          <a:bodyPr/>
          <a:lstStyle>
            <a:lvl1pPr>
              <a:defRPr sz="1200">
                <a:solidFill>
                  <a:schemeClr val="accent4"/>
                </a:solidFill>
                <a:latin typeface="Lato" panose="020F0502020204030203" pitchFamily="34" charset="0"/>
              </a:defRPr>
            </a:lvl1pPr>
          </a:lstStyle>
          <a:p>
            <a:endParaRPr lang="en-US"/>
          </a:p>
        </p:txBody>
      </p:sp>
      <p:sp>
        <p:nvSpPr>
          <p:cNvPr id="11"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TextBox 11"/>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4" name="Picture 13"/>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2935331459"/>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ni Picture at Right Side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372352" y="-2117"/>
            <a:ext cx="4819649" cy="6860117"/>
          </a:xfrm>
          <a:custGeom>
            <a:avLst/>
            <a:gdLst>
              <a:gd name="connsiteX0" fmla="*/ 0 w 3614737"/>
              <a:gd name="connsiteY0" fmla="*/ 0 h 5145088"/>
              <a:gd name="connsiteX1" fmla="*/ 3614737 w 3614737"/>
              <a:gd name="connsiteY1" fmla="*/ 0 h 5145088"/>
              <a:gd name="connsiteX2" fmla="*/ 3614737 w 3614737"/>
              <a:gd name="connsiteY2" fmla="*/ 5145088 h 5145088"/>
              <a:gd name="connsiteX3" fmla="*/ 0 w 3614737"/>
              <a:gd name="connsiteY3" fmla="*/ 5145088 h 5145088"/>
              <a:gd name="connsiteX4" fmla="*/ 0 w 3614737"/>
              <a:gd name="connsiteY4" fmla="*/ 0 h 5145088"/>
              <a:gd name="connsiteX0" fmla="*/ 1852612 w 3614737"/>
              <a:gd name="connsiteY0" fmla="*/ 1587 h 5145088"/>
              <a:gd name="connsiteX1" fmla="*/ 3614737 w 3614737"/>
              <a:gd name="connsiteY1" fmla="*/ 0 h 5145088"/>
              <a:gd name="connsiteX2" fmla="*/ 3614737 w 3614737"/>
              <a:gd name="connsiteY2" fmla="*/ 5145088 h 5145088"/>
              <a:gd name="connsiteX3" fmla="*/ 0 w 3614737"/>
              <a:gd name="connsiteY3" fmla="*/ 5145088 h 5145088"/>
              <a:gd name="connsiteX4" fmla="*/ 1852612 w 3614737"/>
              <a:gd name="connsiteY4" fmla="*/ 1587 h 514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737" h="5145088">
                <a:moveTo>
                  <a:pt x="1852612" y="1587"/>
                </a:moveTo>
                <a:lnTo>
                  <a:pt x="3614737" y="0"/>
                </a:lnTo>
                <a:lnTo>
                  <a:pt x="3614737" y="5145088"/>
                </a:lnTo>
                <a:lnTo>
                  <a:pt x="0" y="5145088"/>
                </a:lnTo>
                <a:lnTo>
                  <a:pt x="1852612" y="1587"/>
                </a:lnTo>
                <a:close/>
              </a:path>
            </a:pathLst>
          </a:custGeom>
        </p:spPr>
        <p:txBody>
          <a:bodyPr/>
          <a:lstStyle>
            <a:lvl1pPr>
              <a:defRPr sz="1867">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464191807"/>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ni Picture at Right Side 2">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6081517" y="2030070"/>
            <a:ext cx="4789167" cy="334795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9"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TextBox 10"/>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0" name="Picture 9"/>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334218262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Footer Main">
    <p:spTree>
      <p:nvGrpSpPr>
        <p:cNvPr id="1" name=""/>
        <p:cNvGrpSpPr/>
        <p:nvPr/>
      </p:nvGrpSpPr>
      <p:grpSpPr>
        <a:xfrm>
          <a:off x="0" y="0"/>
          <a:ext cx="0" cy="0"/>
          <a:chOff x="0" y="0"/>
          <a:chExt cx="0" cy="0"/>
        </a:xfrm>
      </p:grpSpPr>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6" name="Picture 5"/>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69589356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icture at Right Side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965779" y="-2823"/>
            <a:ext cx="6226221" cy="6860823"/>
          </a:xfrm>
          <a:custGeom>
            <a:avLst/>
            <a:gdLst>
              <a:gd name="connsiteX0" fmla="*/ 0 w 4669666"/>
              <a:gd name="connsiteY0" fmla="*/ 0 h 5143500"/>
              <a:gd name="connsiteX1" fmla="*/ 4669666 w 4669666"/>
              <a:gd name="connsiteY1" fmla="*/ 0 h 5143500"/>
              <a:gd name="connsiteX2" fmla="*/ 4669666 w 4669666"/>
              <a:gd name="connsiteY2" fmla="*/ 5143500 h 5143500"/>
              <a:gd name="connsiteX3" fmla="*/ 0 w 4669666"/>
              <a:gd name="connsiteY3" fmla="*/ 5143500 h 5143500"/>
              <a:gd name="connsiteX4" fmla="*/ 0 w 4669666"/>
              <a:gd name="connsiteY4" fmla="*/ 0 h 5143500"/>
              <a:gd name="connsiteX0" fmla="*/ 1856316 w 4669666"/>
              <a:gd name="connsiteY0" fmla="*/ 0 h 5145617"/>
              <a:gd name="connsiteX1" fmla="*/ 4669666 w 4669666"/>
              <a:gd name="connsiteY1" fmla="*/ 2117 h 5145617"/>
              <a:gd name="connsiteX2" fmla="*/ 4669666 w 4669666"/>
              <a:gd name="connsiteY2" fmla="*/ 5145617 h 5145617"/>
              <a:gd name="connsiteX3" fmla="*/ 0 w 4669666"/>
              <a:gd name="connsiteY3" fmla="*/ 5145617 h 5145617"/>
              <a:gd name="connsiteX4" fmla="*/ 1856316 w 4669666"/>
              <a:gd name="connsiteY4" fmla="*/ 0 h 514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666" h="5145617">
                <a:moveTo>
                  <a:pt x="1856316" y="0"/>
                </a:moveTo>
                <a:lnTo>
                  <a:pt x="4669666" y="2117"/>
                </a:lnTo>
                <a:lnTo>
                  <a:pt x="4669666" y="5145617"/>
                </a:lnTo>
                <a:lnTo>
                  <a:pt x="0" y="5145617"/>
                </a:lnTo>
                <a:lnTo>
                  <a:pt x="1856316" y="0"/>
                </a:lnTo>
                <a:close/>
              </a:path>
            </a:pathLst>
          </a:custGeom>
        </p:spPr>
        <p:txBody>
          <a:bodyPr/>
          <a:lstStyle>
            <a:lvl1pPr>
              <a:defRPr sz="1867">
                <a:solidFill>
                  <a:schemeClr val="accent4"/>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428913721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Picture at Right S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5748384" y="-2057"/>
            <a:ext cx="6443616" cy="68634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p:spPr>
        <p:txBody>
          <a:bodyPr/>
          <a:lstStyle>
            <a:lvl1pPr>
              <a:defRPr sz="1867">
                <a:solidFill>
                  <a:schemeClr val="accent4"/>
                </a:solidFill>
                <a:latin typeface="Lato" panose="020F0502020204030203" pitchFamily="34" charset="0"/>
              </a:defRPr>
            </a:lvl1pPr>
          </a:lstStyle>
          <a:p>
            <a:endParaRPr lang="en-US"/>
          </a:p>
        </p:txBody>
      </p:sp>
      <p:sp>
        <p:nvSpPr>
          <p:cNvPr id="12" name="Freeform 25"/>
          <p:cNvSpPr>
            <a:spLocks/>
          </p:cNvSpPr>
          <p:nvPr userDrawn="1"/>
        </p:nvSpPr>
        <p:spPr bwMode="auto">
          <a:xfrm>
            <a:off x="1060094"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TextBox 12"/>
          <p:cNvSpPr txBox="1"/>
          <p:nvPr userDrawn="1"/>
        </p:nvSpPr>
        <p:spPr>
          <a:xfrm>
            <a:off x="850900" y="6344119"/>
            <a:ext cx="303259" cy="164212"/>
          </a:xfrm>
          <a:prstGeom prst="rect">
            <a:avLst/>
          </a:prstGeom>
          <a:noFill/>
        </p:spPr>
        <p:txBody>
          <a:bodyPr wrap="square" lIns="0" tIns="0" rIns="0" bIns="0" rtlCol="0">
            <a:spAutoFit/>
          </a:bodyPr>
          <a:lstStyle/>
          <a:p>
            <a:pPr algn="l"/>
            <a:fld id="{B5D67274-A358-4A3D-B8D0-184382E74259}" type="slidenum">
              <a:rPr lang="en-US" sz="1067" smtClean="0">
                <a:solidFill>
                  <a:schemeClr val="accent4"/>
                </a:solidFill>
                <a:latin typeface="Lato" panose="020F0502020204030203" pitchFamily="34" charset="0"/>
              </a:rPr>
              <a:pPr algn="l"/>
              <a:t>‹#›</a:t>
            </a:fld>
            <a:endParaRPr lang="en-US" sz="1067" dirty="0">
              <a:solidFill>
                <a:schemeClr val="accent4"/>
              </a:solidFill>
              <a:latin typeface="Lato" panose="020F0502020204030203" pitchFamily="34" charset="0"/>
            </a:endParaRPr>
          </a:p>
        </p:txBody>
      </p:sp>
      <p:pic>
        <p:nvPicPr>
          <p:cNvPr id="6" name="Picture 5"/>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1424899" y="5963120"/>
            <a:ext cx="1674424" cy="888997"/>
          </a:xfrm>
          <a:prstGeom prst="rect">
            <a:avLst/>
          </a:prstGeom>
        </p:spPr>
      </p:pic>
    </p:spTree>
    <p:extLst>
      <p:ext uri="{BB962C8B-B14F-4D97-AF65-F5344CB8AC3E}">
        <p14:creationId xmlns:p14="http://schemas.microsoft.com/office/powerpoint/2010/main" val="1097839177"/>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 Picture at Left Side 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4234"/>
            <a:ext cx="6226221" cy="6862233"/>
          </a:xfrm>
          <a:custGeom>
            <a:avLst/>
            <a:gdLst>
              <a:gd name="connsiteX0" fmla="*/ 0 w 4669666"/>
              <a:gd name="connsiteY0" fmla="*/ 0 h 5143500"/>
              <a:gd name="connsiteX1" fmla="*/ 4669666 w 4669666"/>
              <a:gd name="connsiteY1" fmla="*/ 0 h 5143500"/>
              <a:gd name="connsiteX2" fmla="*/ 4669666 w 4669666"/>
              <a:gd name="connsiteY2" fmla="*/ 5143500 h 5143500"/>
              <a:gd name="connsiteX3" fmla="*/ 0 w 4669666"/>
              <a:gd name="connsiteY3" fmla="*/ 5143500 h 5143500"/>
              <a:gd name="connsiteX4" fmla="*/ 0 w 4669666"/>
              <a:gd name="connsiteY4" fmla="*/ 0 h 5143500"/>
              <a:gd name="connsiteX0" fmla="*/ 0 w 4669666"/>
              <a:gd name="connsiteY0" fmla="*/ 3175 h 5146675"/>
              <a:gd name="connsiteX1" fmla="*/ 2813878 w 4669666"/>
              <a:gd name="connsiteY1" fmla="*/ 0 h 5146675"/>
              <a:gd name="connsiteX2" fmla="*/ 4669666 w 4669666"/>
              <a:gd name="connsiteY2" fmla="*/ 5146675 h 5146675"/>
              <a:gd name="connsiteX3" fmla="*/ 0 w 4669666"/>
              <a:gd name="connsiteY3" fmla="*/ 5146675 h 5146675"/>
              <a:gd name="connsiteX4" fmla="*/ 0 w 4669666"/>
              <a:gd name="connsiteY4" fmla="*/ 3175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666" h="5146675">
                <a:moveTo>
                  <a:pt x="0" y="3175"/>
                </a:moveTo>
                <a:lnTo>
                  <a:pt x="2813878" y="0"/>
                </a:lnTo>
                <a:lnTo>
                  <a:pt x="4669666" y="5146675"/>
                </a:lnTo>
                <a:lnTo>
                  <a:pt x="0" y="5146675"/>
                </a:lnTo>
                <a:lnTo>
                  <a:pt x="0" y="3175"/>
                </a:lnTo>
                <a:close/>
              </a:path>
            </a:pathLst>
          </a:custGeom>
        </p:spPr>
        <p:txBody>
          <a:bodyPr/>
          <a:lstStyle>
            <a:lvl1pPr>
              <a:defRPr sz="1867">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2538560804"/>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Picture at Left S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2057"/>
            <a:ext cx="6443616" cy="68634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p:spPr>
        <p:txBody>
          <a:bodyPr/>
          <a:lstStyle>
            <a:lvl1pPr>
              <a:defRPr sz="1867">
                <a:solidFill>
                  <a:schemeClr val="accent4"/>
                </a:solidFill>
                <a:latin typeface="Lato" panose="020F0502020204030203" pitchFamily="34" charset="0"/>
              </a:defRPr>
            </a:lvl1pPr>
          </a:lstStyle>
          <a:p>
            <a:endParaRPr lang="en-US"/>
          </a:p>
        </p:txBody>
      </p:sp>
      <p:sp>
        <p:nvSpPr>
          <p:cNvPr id="6"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 name="TextBox 6"/>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8" name="Picture 7"/>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179778606"/>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Services Slide Section">
    <p:spTree>
      <p:nvGrpSpPr>
        <p:cNvPr id="1" name=""/>
        <p:cNvGrpSpPr/>
        <p:nvPr/>
      </p:nvGrpSpPr>
      <p:grpSpPr>
        <a:xfrm>
          <a:off x="0" y="0"/>
          <a:ext cx="0" cy="0"/>
          <a:chOff x="0" y="0"/>
          <a:chExt cx="0" cy="0"/>
        </a:xfrm>
      </p:grpSpPr>
      <p:sp>
        <p:nvSpPr>
          <p:cNvPr id="32" name="Picture Placeholder 31"/>
          <p:cNvSpPr>
            <a:spLocks noGrp="1"/>
          </p:cNvSpPr>
          <p:nvPr>
            <p:ph type="pic" sz="quarter" idx="17"/>
          </p:nvPr>
        </p:nvSpPr>
        <p:spPr>
          <a:xfrm>
            <a:off x="1601480" y="1493677"/>
            <a:ext cx="2940256" cy="2401160"/>
          </a:xfrm>
          <a:custGeom>
            <a:avLst/>
            <a:gdLst>
              <a:gd name="connsiteX0" fmla="*/ 649736 w 2205192"/>
              <a:gd name="connsiteY0" fmla="*/ 0 h 1800870"/>
              <a:gd name="connsiteX1" fmla="*/ 827806 w 2205192"/>
              <a:gd name="connsiteY1" fmla="*/ 92 h 1800870"/>
              <a:gd name="connsiteX2" fmla="*/ 827839 w 2205192"/>
              <a:gd name="connsiteY2" fmla="*/ 0 h 1800870"/>
              <a:gd name="connsiteX3" fmla="*/ 1012617 w 2205192"/>
              <a:gd name="connsiteY3" fmla="*/ 96 h 1800870"/>
              <a:gd name="connsiteX4" fmla="*/ 1012652 w 2205192"/>
              <a:gd name="connsiteY4" fmla="*/ 0 h 1800870"/>
              <a:gd name="connsiteX5" fmla="*/ 1190721 w 2205192"/>
              <a:gd name="connsiteY5" fmla="*/ 92 h 1800870"/>
              <a:gd name="connsiteX6" fmla="*/ 1190755 w 2205192"/>
              <a:gd name="connsiteY6" fmla="*/ 0 h 1800870"/>
              <a:gd name="connsiteX7" fmla="*/ 2205192 w 2205192"/>
              <a:gd name="connsiteY7" fmla="*/ 526 h 1800870"/>
              <a:gd name="connsiteX8" fmla="*/ 1555646 w 2205192"/>
              <a:gd name="connsiteY8" fmla="*/ 1800511 h 1800870"/>
              <a:gd name="connsiteX9" fmla="*/ 1582942 w 2205192"/>
              <a:gd name="connsiteY9" fmla="*/ 1800520 h 1800870"/>
              <a:gd name="connsiteX10" fmla="*/ 1582816 w 2205192"/>
              <a:gd name="connsiteY10" fmla="*/ 1800870 h 1800870"/>
              <a:gd name="connsiteX11" fmla="*/ 1404735 w 2205192"/>
              <a:gd name="connsiteY11" fmla="*/ 1800809 h 1800870"/>
              <a:gd name="connsiteX12" fmla="*/ 1404713 w 2205192"/>
              <a:gd name="connsiteY12" fmla="*/ 1800870 h 1800870"/>
              <a:gd name="connsiteX13" fmla="*/ 1219924 w 2205192"/>
              <a:gd name="connsiteY13" fmla="*/ 1800806 h 1800870"/>
              <a:gd name="connsiteX14" fmla="*/ 1219901 w 2205192"/>
              <a:gd name="connsiteY14" fmla="*/ 1800870 h 1800870"/>
              <a:gd name="connsiteX15" fmla="*/ 1041820 w 2205192"/>
              <a:gd name="connsiteY15" fmla="*/ 1800809 h 1800870"/>
              <a:gd name="connsiteX16" fmla="*/ 1041798 w 2205192"/>
              <a:gd name="connsiteY16" fmla="*/ 1800870 h 1800870"/>
              <a:gd name="connsiteX17" fmla="*/ 0 w 2205192"/>
              <a:gd name="connsiteY17" fmla="*/ 1800511 h 180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5192" h="1800870">
                <a:moveTo>
                  <a:pt x="649736" y="0"/>
                </a:moveTo>
                <a:lnTo>
                  <a:pt x="827806" y="92"/>
                </a:lnTo>
                <a:lnTo>
                  <a:pt x="827839" y="0"/>
                </a:lnTo>
                <a:lnTo>
                  <a:pt x="1012617" y="96"/>
                </a:lnTo>
                <a:lnTo>
                  <a:pt x="1012652" y="0"/>
                </a:lnTo>
                <a:lnTo>
                  <a:pt x="1190721" y="92"/>
                </a:lnTo>
                <a:lnTo>
                  <a:pt x="1190755" y="0"/>
                </a:lnTo>
                <a:lnTo>
                  <a:pt x="2205192" y="526"/>
                </a:lnTo>
                <a:lnTo>
                  <a:pt x="1555646" y="1800511"/>
                </a:lnTo>
                <a:lnTo>
                  <a:pt x="1582942" y="1800520"/>
                </a:lnTo>
                <a:lnTo>
                  <a:pt x="1582816" y="1800870"/>
                </a:lnTo>
                <a:lnTo>
                  <a:pt x="1404735" y="1800809"/>
                </a:lnTo>
                <a:lnTo>
                  <a:pt x="1404713" y="1800870"/>
                </a:lnTo>
                <a:lnTo>
                  <a:pt x="1219924" y="1800806"/>
                </a:lnTo>
                <a:lnTo>
                  <a:pt x="1219901" y="1800870"/>
                </a:lnTo>
                <a:lnTo>
                  <a:pt x="1041820" y="1800809"/>
                </a:lnTo>
                <a:lnTo>
                  <a:pt x="1041798" y="1800870"/>
                </a:lnTo>
                <a:lnTo>
                  <a:pt x="0" y="1800511"/>
                </a:lnTo>
                <a:close/>
              </a:path>
            </a:pathLst>
          </a:custGeom>
          <a:noFill/>
        </p:spPr>
        <p:txBody>
          <a:bodyPr wrap="square">
            <a:noAutofit/>
          </a:bodyPr>
          <a:lstStyle>
            <a:lvl1pPr>
              <a:defRPr sz="1333">
                <a:solidFill>
                  <a:schemeClr val="bg1"/>
                </a:solidFill>
                <a:latin typeface="Lato" panose="020F0502020204030203" pitchFamily="34" charset="0"/>
              </a:defRPr>
            </a:lvl1pPr>
          </a:lstStyle>
          <a:p>
            <a:endParaRPr lang="en-US"/>
          </a:p>
        </p:txBody>
      </p:sp>
      <p:sp>
        <p:nvSpPr>
          <p:cNvPr id="33" name="Picture Placeholder 32"/>
          <p:cNvSpPr>
            <a:spLocks noGrp="1"/>
          </p:cNvSpPr>
          <p:nvPr>
            <p:ph type="pic" sz="quarter" idx="18"/>
          </p:nvPr>
        </p:nvSpPr>
        <p:spPr>
          <a:xfrm>
            <a:off x="3868665" y="1493677"/>
            <a:ext cx="2940256" cy="2401160"/>
          </a:xfrm>
          <a:custGeom>
            <a:avLst/>
            <a:gdLst>
              <a:gd name="connsiteX0" fmla="*/ 649736 w 2205192"/>
              <a:gd name="connsiteY0" fmla="*/ 0 h 1800870"/>
              <a:gd name="connsiteX1" fmla="*/ 827806 w 2205192"/>
              <a:gd name="connsiteY1" fmla="*/ 92 h 1800870"/>
              <a:gd name="connsiteX2" fmla="*/ 827839 w 2205192"/>
              <a:gd name="connsiteY2" fmla="*/ 0 h 1800870"/>
              <a:gd name="connsiteX3" fmla="*/ 1012617 w 2205192"/>
              <a:gd name="connsiteY3" fmla="*/ 96 h 1800870"/>
              <a:gd name="connsiteX4" fmla="*/ 1012652 w 2205192"/>
              <a:gd name="connsiteY4" fmla="*/ 0 h 1800870"/>
              <a:gd name="connsiteX5" fmla="*/ 1190721 w 2205192"/>
              <a:gd name="connsiteY5" fmla="*/ 92 h 1800870"/>
              <a:gd name="connsiteX6" fmla="*/ 1190755 w 2205192"/>
              <a:gd name="connsiteY6" fmla="*/ 0 h 1800870"/>
              <a:gd name="connsiteX7" fmla="*/ 2205192 w 2205192"/>
              <a:gd name="connsiteY7" fmla="*/ 526 h 1800870"/>
              <a:gd name="connsiteX8" fmla="*/ 1555646 w 2205192"/>
              <a:gd name="connsiteY8" fmla="*/ 1800511 h 1800870"/>
              <a:gd name="connsiteX9" fmla="*/ 1582942 w 2205192"/>
              <a:gd name="connsiteY9" fmla="*/ 1800520 h 1800870"/>
              <a:gd name="connsiteX10" fmla="*/ 1582816 w 2205192"/>
              <a:gd name="connsiteY10" fmla="*/ 1800870 h 1800870"/>
              <a:gd name="connsiteX11" fmla="*/ 1404735 w 2205192"/>
              <a:gd name="connsiteY11" fmla="*/ 1800809 h 1800870"/>
              <a:gd name="connsiteX12" fmla="*/ 1404713 w 2205192"/>
              <a:gd name="connsiteY12" fmla="*/ 1800870 h 1800870"/>
              <a:gd name="connsiteX13" fmla="*/ 1219924 w 2205192"/>
              <a:gd name="connsiteY13" fmla="*/ 1800806 h 1800870"/>
              <a:gd name="connsiteX14" fmla="*/ 1219901 w 2205192"/>
              <a:gd name="connsiteY14" fmla="*/ 1800870 h 1800870"/>
              <a:gd name="connsiteX15" fmla="*/ 1041820 w 2205192"/>
              <a:gd name="connsiteY15" fmla="*/ 1800809 h 1800870"/>
              <a:gd name="connsiteX16" fmla="*/ 1041798 w 2205192"/>
              <a:gd name="connsiteY16" fmla="*/ 1800870 h 1800870"/>
              <a:gd name="connsiteX17" fmla="*/ 0 w 2205192"/>
              <a:gd name="connsiteY17" fmla="*/ 1800511 h 180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5192" h="1800870">
                <a:moveTo>
                  <a:pt x="649736" y="0"/>
                </a:moveTo>
                <a:lnTo>
                  <a:pt x="827806" y="92"/>
                </a:lnTo>
                <a:lnTo>
                  <a:pt x="827839" y="0"/>
                </a:lnTo>
                <a:lnTo>
                  <a:pt x="1012617" y="96"/>
                </a:lnTo>
                <a:lnTo>
                  <a:pt x="1012652" y="0"/>
                </a:lnTo>
                <a:lnTo>
                  <a:pt x="1190721" y="92"/>
                </a:lnTo>
                <a:lnTo>
                  <a:pt x="1190755" y="0"/>
                </a:lnTo>
                <a:lnTo>
                  <a:pt x="2205192" y="526"/>
                </a:lnTo>
                <a:lnTo>
                  <a:pt x="1555646" y="1800511"/>
                </a:lnTo>
                <a:lnTo>
                  <a:pt x="1582942" y="1800520"/>
                </a:lnTo>
                <a:lnTo>
                  <a:pt x="1582816" y="1800870"/>
                </a:lnTo>
                <a:lnTo>
                  <a:pt x="1404735" y="1800809"/>
                </a:lnTo>
                <a:lnTo>
                  <a:pt x="1404713" y="1800870"/>
                </a:lnTo>
                <a:lnTo>
                  <a:pt x="1219924" y="1800806"/>
                </a:lnTo>
                <a:lnTo>
                  <a:pt x="1219901" y="1800870"/>
                </a:lnTo>
                <a:lnTo>
                  <a:pt x="1041820" y="1800809"/>
                </a:lnTo>
                <a:lnTo>
                  <a:pt x="1041798" y="1800870"/>
                </a:lnTo>
                <a:lnTo>
                  <a:pt x="0" y="1800511"/>
                </a:lnTo>
                <a:close/>
              </a:path>
            </a:pathLst>
          </a:custGeom>
          <a:noFill/>
        </p:spPr>
        <p:txBody>
          <a:bodyPr wrap="square">
            <a:noAutofit/>
          </a:bodyPr>
          <a:lstStyle>
            <a:lvl1pPr>
              <a:defRPr sz="1333">
                <a:solidFill>
                  <a:schemeClr val="bg1"/>
                </a:solidFill>
                <a:latin typeface="Lato" panose="020F0502020204030203" pitchFamily="34" charset="0"/>
              </a:defRPr>
            </a:lvl1pPr>
          </a:lstStyle>
          <a:p>
            <a:endParaRPr lang="en-US"/>
          </a:p>
        </p:txBody>
      </p:sp>
      <p:sp>
        <p:nvSpPr>
          <p:cNvPr id="34" name="Picture Placeholder 33"/>
          <p:cNvSpPr>
            <a:spLocks noGrp="1"/>
          </p:cNvSpPr>
          <p:nvPr>
            <p:ph type="pic" sz="quarter" idx="19"/>
          </p:nvPr>
        </p:nvSpPr>
        <p:spPr>
          <a:xfrm>
            <a:off x="6135851" y="1493677"/>
            <a:ext cx="2940256" cy="2401160"/>
          </a:xfrm>
          <a:custGeom>
            <a:avLst/>
            <a:gdLst>
              <a:gd name="connsiteX0" fmla="*/ 649736 w 2205192"/>
              <a:gd name="connsiteY0" fmla="*/ 0 h 1800870"/>
              <a:gd name="connsiteX1" fmla="*/ 827806 w 2205192"/>
              <a:gd name="connsiteY1" fmla="*/ 92 h 1800870"/>
              <a:gd name="connsiteX2" fmla="*/ 827839 w 2205192"/>
              <a:gd name="connsiteY2" fmla="*/ 0 h 1800870"/>
              <a:gd name="connsiteX3" fmla="*/ 1012617 w 2205192"/>
              <a:gd name="connsiteY3" fmla="*/ 96 h 1800870"/>
              <a:gd name="connsiteX4" fmla="*/ 1012652 w 2205192"/>
              <a:gd name="connsiteY4" fmla="*/ 0 h 1800870"/>
              <a:gd name="connsiteX5" fmla="*/ 1190721 w 2205192"/>
              <a:gd name="connsiteY5" fmla="*/ 92 h 1800870"/>
              <a:gd name="connsiteX6" fmla="*/ 1190755 w 2205192"/>
              <a:gd name="connsiteY6" fmla="*/ 0 h 1800870"/>
              <a:gd name="connsiteX7" fmla="*/ 2205192 w 2205192"/>
              <a:gd name="connsiteY7" fmla="*/ 526 h 1800870"/>
              <a:gd name="connsiteX8" fmla="*/ 1555646 w 2205192"/>
              <a:gd name="connsiteY8" fmla="*/ 1800511 h 1800870"/>
              <a:gd name="connsiteX9" fmla="*/ 1582942 w 2205192"/>
              <a:gd name="connsiteY9" fmla="*/ 1800520 h 1800870"/>
              <a:gd name="connsiteX10" fmla="*/ 1582816 w 2205192"/>
              <a:gd name="connsiteY10" fmla="*/ 1800870 h 1800870"/>
              <a:gd name="connsiteX11" fmla="*/ 1404735 w 2205192"/>
              <a:gd name="connsiteY11" fmla="*/ 1800809 h 1800870"/>
              <a:gd name="connsiteX12" fmla="*/ 1404713 w 2205192"/>
              <a:gd name="connsiteY12" fmla="*/ 1800870 h 1800870"/>
              <a:gd name="connsiteX13" fmla="*/ 1219924 w 2205192"/>
              <a:gd name="connsiteY13" fmla="*/ 1800806 h 1800870"/>
              <a:gd name="connsiteX14" fmla="*/ 1219901 w 2205192"/>
              <a:gd name="connsiteY14" fmla="*/ 1800870 h 1800870"/>
              <a:gd name="connsiteX15" fmla="*/ 1041820 w 2205192"/>
              <a:gd name="connsiteY15" fmla="*/ 1800809 h 1800870"/>
              <a:gd name="connsiteX16" fmla="*/ 1041798 w 2205192"/>
              <a:gd name="connsiteY16" fmla="*/ 1800870 h 1800870"/>
              <a:gd name="connsiteX17" fmla="*/ 0 w 2205192"/>
              <a:gd name="connsiteY17" fmla="*/ 1800511 h 180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5192" h="1800870">
                <a:moveTo>
                  <a:pt x="649736" y="0"/>
                </a:moveTo>
                <a:lnTo>
                  <a:pt x="827806" y="92"/>
                </a:lnTo>
                <a:lnTo>
                  <a:pt x="827839" y="0"/>
                </a:lnTo>
                <a:lnTo>
                  <a:pt x="1012617" y="96"/>
                </a:lnTo>
                <a:lnTo>
                  <a:pt x="1012652" y="0"/>
                </a:lnTo>
                <a:lnTo>
                  <a:pt x="1190721" y="92"/>
                </a:lnTo>
                <a:lnTo>
                  <a:pt x="1190755" y="0"/>
                </a:lnTo>
                <a:lnTo>
                  <a:pt x="2205192" y="526"/>
                </a:lnTo>
                <a:lnTo>
                  <a:pt x="1555646" y="1800511"/>
                </a:lnTo>
                <a:lnTo>
                  <a:pt x="1582942" y="1800520"/>
                </a:lnTo>
                <a:lnTo>
                  <a:pt x="1582816" y="1800870"/>
                </a:lnTo>
                <a:lnTo>
                  <a:pt x="1404735" y="1800809"/>
                </a:lnTo>
                <a:lnTo>
                  <a:pt x="1404713" y="1800870"/>
                </a:lnTo>
                <a:lnTo>
                  <a:pt x="1219924" y="1800806"/>
                </a:lnTo>
                <a:lnTo>
                  <a:pt x="1219901" y="1800870"/>
                </a:lnTo>
                <a:lnTo>
                  <a:pt x="1041820" y="1800809"/>
                </a:lnTo>
                <a:lnTo>
                  <a:pt x="1041798" y="1800870"/>
                </a:lnTo>
                <a:lnTo>
                  <a:pt x="0" y="1800511"/>
                </a:lnTo>
                <a:close/>
              </a:path>
            </a:pathLst>
          </a:custGeom>
          <a:noFill/>
        </p:spPr>
        <p:txBody>
          <a:bodyPr wrap="square">
            <a:noAutofit/>
          </a:bodyPr>
          <a:lstStyle>
            <a:lvl1pPr>
              <a:defRPr sz="1333">
                <a:solidFill>
                  <a:schemeClr val="bg1"/>
                </a:solidFill>
                <a:latin typeface="Lato" panose="020F0502020204030203" pitchFamily="34" charset="0"/>
              </a:defRPr>
            </a:lvl1pPr>
          </a:lstStyle>
          <a:p>
            <a:endParaRPr lang="en-US"/>
          </a:p>
        </p:txBody>
      </p:sp>
      <p:sp>
        <p:nvSpPr>
          <p:cNvPr id="35" name="Picture Placeholder 34"/>
          <p:cNvSpPr>
            <a:spLocks noGrp="1"/>
          </p:cNvSpPr>
          <p:nvPr>
            <p:ph type="pic" sz="quarter" idx="20"/>
          </p:nvPr>
        </p:nvSpPr>
        <p:spPr>
          <a:xfrm>
            <a:off x="8403036" y="1493677"/>
            <a:ext cx="2940256" cy="2401160"/>
          </a:xfrm>
          <a:custGeom>
            <a:avLst/>
            <a:gdLst>
              <a:gd name="connsiteX0" fmla="*/ 649736 w 2205192"/>
              <a:gd name="connsiteY0" fmla="*/ 0 h 1800870"/>
              <a:gd name="connsiteX1" fmla="*/ 827806 w 2205192"/>
              <a:gd name="connsiteY1" fmla="*/ 92 h 1800870"/>
              <a:gd name="connsiteX2" fmla="*/ 827839 w 2205192"/>
              <a:gd name="connsiteY2" fmla="*/ 0 h 1800870"/>
              <a:gd name="connsiteX3" fmla="*/ 1012617 w 2205192"/>
              <a:gd name="connsiteY3" fmla="*/ 96 h 1800870"/>
              <a:gd name="connsiteX4" fmla="*/ 1012652 w 2205192"/>
              <a:gd name="connsiteY4" fmla="*/ 0 h 1800870"/>
              <a:gd name="connsiteX5" fmla="*/ 1190721 w 2205192"/>
              <a:gd name="connsiteY5" fmla="*/ 92 h 1800870"/>
              <a:gd name="connsiteX6" fmla="*/ 1190755 w 2205192"/>
              <a:gd name="connsiteY6" fmla="*/ 0 h 1800870"/>
              <a:gd name="connsiteX7" fmla="*/ 2205192 w 2205192"/>
              <a:gd name="connsiteY7" fmla="*/ 526 h 1800870"/>
              <a:gd name="connsiteX8" fmla="*/ 1555646 w 2205192"/>
              <a:gd name="connsiteY8" fmla="*/ 1800511 h 1800870"/>
              <a:gd name="connsiteX9" fmla="*/ 1582942 w 2205192"/>
              <a:gd name="connsiteY9" fmla="*/ 1800520 h 1800870"/>
              <a:gd name="connsiteX10" fmla="*/ 1582816 w 2205192"/>
              <a:gd name="connsiteY10" fmla="*/ 1800870 h 1800870"/>
              <a:gd name="connsiteX11" fmla="*/ 1404735 w 2205192"/>
              <a:gd name="connsiteY11" fmla="*/ 1800809 h 1800870"/>
              <a:gd name="connsiteX12" fmla="*/ 1404713 w 2205192"/>
              <a:gd name="connsiteY12" fmla="*/ 1800870 h 1800870"/>
              <a:gd name="connsiteX13" fmla="*/ 1219924 w 2205192"/>
              <a:gd name="connsiteY13" fmla="*/ 1800806 h 1800870"/>
              <a:gd name="connsiteX14" fmla="*/ 1219901 w 2205192"/>
              <a:gd name="connsiteY14" fmla="*/ 1800870 h 1800870"/>
              <a:gd name="connsiteX15" fmla="*/ 1041820 w 2205192"/>
              <a:gd name="connsiteY15" fmla="*/ 1800809 h 1800870"/>
              <a:gd name="connsiteX16" fmla="*/ 1041798 w 2205192"/>
              <a:gd name="connsiteY16" fmla="*/ 1800870 h 1800870"/>
              <a:gd name="connsiteX17" fmla="*/ 0 w 2205192"/>
              <a:gd name="connsiteY17" fmla="*/ 1800511 h 180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5192" h="1800870">
                <a:moveTo>
                  <a:pt x="649736" y="0"/>
                </a:moveTo>
                <a:lnTo>
                  <a:pt x="827806" y="92"/>
                </a:lnTo>
                <a:lnTo>
                  <a:pt x="827839" y="0"/>
                </a:lnTo>
                <a:lnTo>
                  <a:pt x="1012617" y="96"/>
                </a:lnTo>
                <a:lnTo>
                  <a:pt x="1012652" y="0"/>
                </a:lnTo>
                <a:lnTo>
                  <a:pt x="1190721" y="92"/>
                </a:lnTo>
                <a:lnTo>
                  <a:pt x="1190755" y="0"/>
                </a:lnTo>
                <a:lnTo>
                  <a:pt x="2205192" y="526"/>
                </a:lnTo>
                <a:lnTo>
                  <a:pt x="1555646" y="1800511"/>
                </a:lnTo>
                <a:lnTo>
                  <a:pt x="1582942" y="1800520"/>
                </a:lnTo>
                <a:lnTo>
                  <a:pt x="1582816" y="1800870"/>
                </a:lnTo>
                <a:lnTo>
                  <a:pt x="1404735" y="1800809"/>
                </a:lnTo>
                <a:lnTo>
                  <a:pt x="1404713" y="1800870"/>
                </a:lnTo>
                <a:lnTo>
                  <a:pt x="1219924" y="1800806"/>
                </a:lnTo>
                <a:lnTo>
                  <a:pt x="1219901" y="1800870"/>
                </a:lnTo>
                <a:lnTo>
                  <a:pt x="1041820" y="1800809"/>
                </a:lnTo>
                <a:lnTo>
                  <a:pt x="1041798" y="1800870"/>
                </a:lnTo>
                <a:lnTo>
                  <a:pt x="0" y="1800511"/>
                </a:lnTo>
                <a:close/>
              </a:path>
            </a:pathLst>
          </a:custGeom>
          <a:noFill/>
        </p:spPr>
        <p:txBody>
          <a:bodyPr wrap="square">
            <a:noAutofit/>
          </a:bodyPr>
          <a:lstStyle>
            <a:lvl1pPr>
              <a:defRPr sz="1333">
                <a:solidFill>
                  <a:schemeClr val="bg1"/>
                </a:solidFill>
                <a:latin typeface="Lato" panose="020F0502020204030203" pitchFamily="34" charset="0"/>
              </a:defRPr>
            </a:lvl1pPr>
          </a:lstStyle>
          <a:p>
            <a:endParaRPr lang="en-US"/>
          </a:p>
        </p:txBody>
      </p:sp>
    </p:spTree>
    <p:extLst>
      <p:ext uri="{BB962C8B-B14F-4D97-AF65-F5344CB8AC3E}">
        <p14:creationId xmlns:p14="http://schemas.microsoft.com/office/powerpoint/2010/main" val="332456963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Services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31492" y="6344119"/>
            <a:ext cx="303259" cy="164212"/>
          </a:xfrm>
          <a:prstGeom prst="rect">
            <a:avLst/>
          </a:prstGeom>
          <a:noFill/>
        </p:spPr>
        <p:txBody>
          <a:bodyPr wrap="square" lIns="0" tIns="0" rIns="0" bIns="0" rtlCol="0">
            <a:spAutoFit/>
          </a:bodyPr>
          <a:lstStyle/>
          <a:p>
            <a:pPr algn="r"/>
            <a:fld id="{B5D67274-A358-4A3D-B8D0-184382E74259}" type="slidenum">
              <a:rPr lang="en-US" sz="1067" smtClean="0">
                <a:solidFill>
                  <a:schemeClr val="accent4"/>
                </a:solidFill>
                <a:latin typeface="Lato" panose="020F0502020204030203" pitchFamily="34" charset="0"/>
              </a:rPr>
              <a:pPr algn="r"/>
              <a:t>‹#›</a:t>
            </a:fld>
            <a:endParaRPr lang="en-US" sz="1067" dirty="0">
              <a:solidFill>
                <a:schemeClr val="accent4"/>
              </a:solidFill>
              <a:latin typeface="Lato" panose="020F0502020204030203" pitchFamily="34" charset="0"/>
            </a:endParaRPr>
          </a:p>
        </p:txBody>
      </p:sp>
      <p:sp>
        <p:nvSpPr>
          <p:cNvPr id="10" name="TextBox 9"/>
          <p:cNvSpPr txBox="1"/>
          <p:nvPr userDrawn="1"/>
        </p:nvSpPr>
        <p:spPr>
          <a:xfrm>
            <a:off x="8302057" y="6344120"/>
            <a:ext cx="2321559" cy="164212"/>
          </a:xfrm>
          <a:prstGeom prst="rect">
            <a:avLst/>
          </a:prstGeom>
          <a:noFill/>
        </p:spPr>
        <p:txBody>
          <a:bodyPr wrap="square" lIns="0" tIns="0" rIns="0" bIns="0" rtlCol="0">
            <a:spAutoFit/>
          </a:bodyPr>
          <a:lstStyle/>
          <a:p>
            <a:pPr algn="r"/>
            <a:r>
              <a:rPr lang="en-US" sz="1067" dirty="0">
                <a:solidFill>
                  <a:schemeClr val="accent5"/>
                </a:solidFill>
                <a:latin typeface="Lato" panose="020F0502020204030203" pitchFamily="34" charset="0"/>
              </a:rPr>
              <a:t>Presented By: </a:t>
            </a:r>
            <a:r>
              <a:rPr lang="en-US" sz="1067" b="1" dirty="0">
                <a:solidFill>
                  <a:schemeClr val="accent1"/>
                </a:solidFill>
                <a:latin typeface="Lato" panose="020F0502020204030203" pitchFamily="34" charset="0"/>
              </a:rPr>
              <a:t>JAFAR DESIGNS</a:t>
            </a:r>
          </a:p>
        </p:txBody>
      </p:sp>
      <p:sp>
        <p:nvSpPr>
          <p:cNvPr id="9" name="Picture Placeholder 6"/>
          <p:cNvSpPr>
            <a:spLocks noGrp="1"/>
          </p:cNvSpPr>
          <p:nvPr>
            <p:ph type="pic" sz="quarter" idx="10"/>
          </p:nvPr>
        </p:nvSpPr>
        <p:spPr>
          <a:xfrm>
            <a:off x="1287571" y="2003241"/>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11" name="Picture Placeholder 6"/>
          <p:cNvSpPr>
            <a:spLocks noGrp="1"/>
          </p:cNvSpPr>
          <p:nvPr>
            <p:ph type="pic" sz="quarter" idx="13"/>
          </p:nvPr>
        </p:nvSpPr>
        <p:spPr>
          <a:xfrm>
            <a:off x="3679932" y="2003241"/>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12" name="Picture Placeholder 6"/>
          <p:cNvSpPr>
            <a:spLocks noGrp="1"/>
          </p:cNvSpPr>
          <p:nvPr>
            <p:ph type="pic" sz="quarter" idx="14"/>
          </p:nvPr>
        </p:nvSpPr>
        <p:spPr>
          <a:xfrm>
            <a:off x="6072294" y="2003241"/>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13" name="Picture Placeholder 6"/>
          <p:cNvSpPr>
            <a:spLocks noGrp="1"/>
          </p:cNvSpPr>
          <p:nvPr>
            <p:ph type="pic" sz="quarter" idx="15"/>
          </p:nvPr>
        </p:nvSpPr>
        <p:spPr>
          <a:xfrm>
            <a:off x="8458306" y="2003241"/>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672495180"/>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 Pictures at Bottom Slide">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1183313" y="4064000"/>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333">
                <a:solidFill>
                  <a:schemeClr val="accent4"/>
                </a:solidFill>
                <a:latin typeface="Lato" panose="020F0502020204030203" pitchFamily="34" charset="0"/>
              </a:defRPr>
            </a:lvl1pPr>
          </a:lstStyle>
          <a:p>
            <a:endParaRPr lang="en-US"/>
          </a:p>
        </p:txBody>
      </p:sp>
      <p:sp>
        <p:nvSpPr>
          <p:cNvPr id="24" name="Picture Placeholder 23"/>
          <p:cNvSpPr>
            <a:spLocks noGrp="1"/>
          </p:cNvSpPr>
          <p:nvPr>
            <p:ph type="pic" sz="quarter" idx="16"/>
          </p:nvPr>
        </p:nvSpPr>
        <p:spPr>
          <a:xfrm>
            <a:off x="3517514" y="4064000"/>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333">
                <a:solidFill>
                  <a:schemeClr val="accent4"/>
                </a:solidFill>
                <a:latin typeface="Lato" panose="020F0502020204030203" pitchFamily="34" charset="0"/>
              </a:defRPr>
            </a:lvl1pPr>
          </a:lstStyle>
          <a:p>
            <a:endParaRPr lang="en-US"/>
          </a:p>
        </p:txBody>
      </p:sp>
      <p:sp>
        <p:nvSpPr>
          <p:cNvPr id="25" name="Picture Placeholder 24"/>
          <p:cNvSpPr>
            <a:spLocks noGrp="1"/>
          </p:cNvSpPr>
          <p:nvPr>
            <p:ph type="pic" sz="quarter" idx="17"/>
          </p:nvPr>
        </p:nvSpPr>
        <p:spPr>
          <a:xfrm>
            <a:off x="5851715" y="4064000"/>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333">
                <a:solidFill>
                  <a:schemeClr val="accent4"/>
                </a:solidFill>
                <a:latin typeface="Lato" panose="020F0502020204030203" pitchFamily="34" charset="0"/>
              </a:defRPr>
            </a:lvl1pPr>
          </a:lstStyle>
          <a:p>
            <a:endParaRPr lang="en-US"/>
          </a:p>
        </p:txBody>
      </p:sp>
      <p:sp>
        <p:nvSpPr>
          <p:cNvPr id="26" name="Picture Placeholder 25"/>
          <p:cNvSpPr>
            <a:spLocks noGrp="1"/>
          </p:cNvSpPr>
          <p:nvPr>
            <p:ph type="pic" sz="quarter" idx="18"/>
          </p:nvPr>
        </p:nvSpPr>
        <p:spPr>
          <a:xfrm>
            <a:off x="8185918" y="4064000"/>
            <a:ext cx="3148833" cy="2797429"/>
          </a:xfrm>
          <a:custGeom>
            <a:avLst/>
            <a:gdLst>
              <a:gd name="connsiteX0" fmla="*/ 756964 w 2361625"/>
              <a:gd name="connsiteY0" fmla="*/ 0 h 2098072"/>
              <a:gd name="connsiteX1" fmla="*/ 1179693 w 2361625"/>
              <a:gd name="connsiteY1" fmla="*/ 219 h 2098072"/>
              <a:gd name="connsiteX2" fmla="*/ 1179772 w 2361625"/>
              <a:gd name="connsiteY2" fmla="*/ 0 h 2098072"/>
              <a:gd name="connsiteX3" fmla="*/ 2361625 w 2361625"/>
              <a:gd name="connsiteY3" fmla="*/ 613 h 2098072"/>
              <a:gd name="connsiteX4" fmla="*/ 1604882 w 2361625"/>
              <a:gd name="connsiteY4" fmla="*/ 2097653 h 2098072"/>
              <a:gd name="connsiteX5" fmla="*/ 1636683 w 2361625"/>
              <a:gd name="connsiteY5" fmla="*/ 2097664 h 2098072"/>
              <a:gd name="connsiteX6" fmla="*/ 1636536 w 2361625"/>
              <a:gd name="connsiteY6" fmla="*/ 2098072 h 2098072"/>
              <a:gd name="connsiteX7" fmla="*/ 1213781 w 2361625"/>
              <a:gd name="connsiteY7" fmla="*/ 2097926 h 2098072"/>
              <a:gd name="connsiteX8" fmla="*/ 1213728 w 2361625"/>
              <a:gd name="connsiteY8" fmla="*/ 2098072 h 2098072"/>
              <a:gd name="connsiteX9" fmla="*/ 0 w 2361625"/>
              <a:gd name="connsiteY9" fmla="*/ 2097653 h 209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625" h="2098072">
                <a:moveTo>
                  <a:pt x="756964" y="0"/>
                </a:moveTo>
                <a:lnTo>
                  <a:pt x="1179693" y="219"/>
                </a:lnTo>
                <a:lnTo>
                  <a:pt x="1179772" y="0"/>
                </a:lnTo>
                <a:lnTo>
                  <a:pt x="2361625" y="613"/>
                </a:lnTo>
                <a:lnTo>
                  <a:pt x="1604882" y="2097653"/>
                </a:lnTo>
                <a:lnTo>
                  <a:pt x="1636683" y="2097664"/>
                </a:lnTo>
                <a:lnTo>
                  <a:pt x="1636536" y="2098072"/>
                </a:lnTo>
                <a:lnTo>
                  <a:pt x="1213781" y="2097926"/>
                </a:lnTo>
                <a:lnTo>
                  <a:pt x="1213728" y="2098072"/>
                </a:lnTo>
                <a:lnTo>
                  <a:pt x="0" y="2097653"/>
                </a:lnTo>
                <a:close/>
              </a:path>
            </a:pathLst>
          </a:custGeom>
        </p:spPr>
        <p:txBody>
          <a:bodyPr wrap="square">
            <a:noAutofit/>
          </a:bodyPr>
          <a:lstStyle>
            <a:lvl1pPr>
              <a:defRPr sz="1333">
                <a:solidFill>
                  <a:schemeClr val="accent4"/>
                </a:solidFill>
                <a:latin typeface="Lato" panose="020F0502020204030203" pitchFamily="34" charset="0"/>
              </a:defRPr>
            </a:lvl1pPr>
          </a:lstStyle>
          <a:p>
            <a:endParaRPr lang="en-US"/>
          </a:p>
        </p:txBody>
      </p:sp>
      <p:sp>
        <p:nvSpPr>
          <p:cNvPr id="27"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8" name="TextBox 27"/>
          <p:cNvSpPr txBox="1"/>
          <p:nvPr userDrawn="1"/>
        </p:nvSpPr>
        <p:spPr>
          <a:xfrm>
            <a:off x="11031492" y="6344119"/>
            <a:ext cx="303259" cy="164212"/>
          </a:xfrm>
          <a:prstGeom prst="rect">
            <a:avLst/>
          </a:prstGeom>
          <a:noFill/>
        </p:spPr>
        <p:txBody>
          <a:bodyPr wrap="square" lIns="0" tIns="0" rIns="0" bIns="0" rtlCol="0">
            <a:spAutoFit/>
          </a:bodyPr>
          <a:lstStyle/>
          <a:p>
            <a:pPr algn="r"/>
            <a:fld id="{B5D67274-A358-4A3D-B8D0-184382E74259}" type="slidenum">
              <a:rPr lang="en-US" sz="1067" smtClean="0">
                <a:solidFill>
                  <a:schemeClr val="accent4"/>
                </a:solidFill>
                <a:latin typeface="Lato" panose="020F0502020204030203" pitchFamily="34" charset="0"/>
              </a:rPr>
              <a:pPr algn="r"/>
              <a:t>‹#›</a:t>
            </a:fld>
            <a:endParaRPr lang="en-US" sz="1067" dirty="0">
              <a:solidFill>
                <a:schemeClr val="accent4"/>
              </a:solidFill>
              <a:latin typeface="Lato" panose="020F0502020204030203" pitchFamily="34" charset="0"/>
            </a:endParaRPr>
          </a:p>
        </p:txBody>
      </p:sp>
    </p:spTree>
    <p:extLst>
      <p:ext uri="{BB962C8B-B14F-4D97-AF65-F5344CB8AC3E}">
        <p14:creationId xmlns:p14="http://schemas.microsoft.com/office/powerpoint/2010/main" val="2560741331"/>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folio Section Slide 1">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7616089" y="3435729"/>
            <a:ext cx="2391400" cy="25472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a:noFill/>
        </p:spPr>
        <p:txBody>
          <a:bodyPr/>
          <a:lstStyle>
            <a:lvl1pPr>
              <a:defRPr sz="1333">
                <a:solidFill>
                  <a:schemeClr val="bg1"/>
                </a:solidFill>
                <a:latin typeface="Lato" panose="020F0502020204030203" pitchFamily="34" charset="0"/>
              </a:defRPr>
            </a:lvl1pPr>
          </a:lstStyle>
          <a:p>
            <a:endParaRPr lang="en-US"/>
          </a:p>
        </p:txBody>
      </p:sp>
      <p:sp>
        <p:nvSpPr>
          <p:cNvPr id="7" name="Picture Placeholder 6"/>
          <p:cNvSpPr>
            <a:spLocks noGrp="1"/>
          </p:cNvSpPr>
          <p:nvPr>
            <p:ph type="pic" sz="quarter" idx="11"/>
          </p:nvPr>
        </p:nvSpPr>
        <p:spPr>
          <a:xfrm>
            <a:off x="8539268" y="832372"/>
            <a:ext cx="2391400" cy="25472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a:noFill/>
        </p:spPr>
        <p:txBody>
          <a:bodyPr/>
          <a:lstStyle>
            <a:lvl1pPr>
              <a:defRPr sz="1333">
                <a:solidFill>
                  <a:schemeClr val="bg1"/>
                </a:solidFill>
                <a:latin typeface="Lato" panose="020F0502020204030203" pitchFamily="34" charset="0"/>
              </a:defRPr>
            </a:lvl1pPr>
          </a:lstStyle>
          <a:p>
            <a:endParaRPr lang="en-US"/>
          </a:p>
        </p:txBody>
      </p:sp>
      <p:sp>
        <p:nvSpPr>
          <p:cNvPr id="8" name="Picture Placeholder 6"/>
          <p:cNvSpPr>
            <a:spLocks noGrp="1"/>
          </p:cNvSpPr>
          <p:nvPr>
            <p:ph type="pic" sz="quarter" idx="12"/>
          </p:nvPr>
        </p:nvSpPr>
        <p:spPr>
          <a:xfrm>
            <a:off x="9640756" y="2060039"/>
            <a:ext cx="2391400" cy="25472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a:noFill/>
        </p:spPr>
        <p:txBody>
          <a:bodyPr/>
          <a:lstStyle>
            <a:lvl1pPr>
              <a:defRPr sz="1333">
                <a:solidFill>
                  <a:schemeClr val="bg1"/>
                </a:solidFill>
                <a:latin typeface="Lato" panose="020F0502020204030203" pitchFamily="34" charset="0"/>
              </a:defRPr>
            </a:lvl1pPr>
          </a:lstStyle>
          <a:p>
            <a:endParaRPr lang="en-US"/>
          </a:p>
        </p:txBody>
      </p:sp>
      <p:sp>
        <p:nvSpPr>
          <p:cNvPr id="9" name="Picture Placeholder 8"/>
          <p:cNvSpPr>
            <a:spLocks noGrp="1"/>
          </p:cNvSpPr>
          <p:nvPr>
            <p:ph type="pic" sz="quarter" idx="14"/>
          </p:nvPr>
        </p:nvSpPr>
        <p:spPr>
          <a:xfrm>
            <a:off x="6192595" y="2468476"/>
            <a:ext cx="2620056" cy="3195083"/>
          </a:xfrm>
          <a:custGeom>
            <a:avLst/>
            <a:gdLst>
              <a:gd name="connsiteX0" fmla="*/ 1147388 w 2619410"/>
              <a:gd name="connsiteY0" fmla="*/ 0 h 3194296"/>
              <a:gd name="connsiteX1" fmla="*/ 2619410 w 2619410"/>
              <a:gd name="connsiteY1" fmla="*/ 763 h 3194296"/>
              <a:gd name="connsiteX2" fmla="*/ 2385956 w 2619410"/>
              <a:gd name="connsiteY2" fmla="*/ 648461 h 3194296"/>
              <a:gd name="connsiteX3" fmla="*/ 2390810 w 2619410"/>
              <a:gd name="connsiteY3" fmla="*/ 648463 h 3194296"/>
              <a:gd name="connsiteX4" fmla="*/ 1473199 w 2619410"/>
              <a:gd name="connsiteY4" fmla="*/ 3194296 h 3194296"/>
              <a:gd name="connsiteX5" fmla="*/ 0 w 2619410"/>
              <a:gd name="connsiteY5" fmla="*/ 3193787 h 3194296"/>
              <a:gd name="connsiteX6" fmla="*/ 233730 w 2619410"/>
              <a:gd name="connsiteY6" fmla="*/ 2546089 h 3194296"/>
              <a:gd name="connsiteX7" fmla="*/ 228600 w 2619410"/>
              <a:gd name="connsiteY7" fmla="*/ 2546087 h 3194296"/>
              <a:gd name="connsiteX0" fmla="*/ 1147388 w 2619410"/>
              <a:gd name="connsiteY0" fmla="*/ 0 h 3194296"/>
              <a:gd name="connsiteX1" fmla="*/ 2619410 w 2619410"/>
              <a:gd name="connsiteY1" fmla="*/ 763 h 3194296"/>
              <a:gd name="connsiteX2" fmla="*/ 2390810 w 2619410"/>
              <a:gd name="connsiteY2" fmla="*/ 648463 h 3194296"/>
              <a:gd name="connsiteX3" fmla="*/ 1473199 w 2619410"/>
              <a:gd name="connsiteY3" fmla="*/ 3194296 h 3194296"/>
              <a:gd name="connsiteX4" fmla="*/ 0 w 2619410"/>
              <a:gd name="connsiteY4" fmla="*/ 3193787 h 3194296"/>
              <a:gd name="connsiteX5" fmla="*/ 233730 w 2619410"/>
              <a:gd name="connsiteY5" fmla="*/ 2546089 h 3194296"/>
              <a:gd name="connsiteX6" fmla="*/ 228600 w 2619410"/>
              <a:gd name="connsiteY6" fmla="*/ 2546087 h 3194296"/>
              <a:gd name="connsiteX7" fmla="*/ 1147388 w 2619410"/>
              <a:gd name="connsiteY7" fmla="*/ 0 h 3194296"/>
              <a:gd name="connsiteX0" fmla="*/ 1147388 w 2619410"/>
              <a:gd name="connsiteY0" fmla="*/ 0 h 3194296"/>
              <a:gd name="connsiteX1" fmla="*/ 2619410 w 2619410"/>
              <a:gd name="connsiteY1" fmla="*/ 763 h 3194296"/>
              <a:gd name="connsiteX2" fmla="*/ 1473199 w 2619410"/>
              <a:gd name="connsiteY2" fmla="*/ 3194296 h 3194296"/>
              <a:gd name="connsiteX3" fmla="*/ 0 w 2619410"/>
              <a:gd name="connsiteY3" fmla="*/ 3193787 h 3194296"/>
              <a:gd name="connsiteX4" fmla="*/ 233730 w 2619410"/>
              <a:gd name="connsiteY4" fmla="*/ 2546089 h 3194296"/>
              <a:gd name="connsiteX5" fmla="*/ 228600 w 2619410"/>
              <a:gd name="connsiteY5" fmla="*/ 2546087 h 3194296"/>
              <a:gd name="connsiteX6" fmla="*/ 1147388 w 2619410"/>
              <a:gd name="connsiteY6" fmla="*/ 0 h 319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410" h="3194296">
                <a:moveTo>
                  <a:pt x="1147388" y="0"/>
                </a:moveTo>
                <a:lnTo>
                  <a:pt x="2619410" y="763"/>
                </a:lnTo>
                <a:lnTo>
                  <a:pt x="1473199" y="3194296"/>
                </a:lnTo>
                <a:lnTo>
                  <a:pt x="0" y="3193787"/>
                </a:lnTo>
                <a:lnTo>
                  <a:pt x="233730" y="2546089"/>
                </a:lnTo>
                <a:lnTo>
                  <a:pt x="228600" y="2546087"/>
                </a:lnTo>
                <a:lnTo>
                  <a:pt x="1147388" y="0"/>
                </a:lnTo>
                <a:close/>
              </a:path>
            </a:pathLst>
          </a:custGeom>
          <a:noFill/>
        </p:spPr>
        <p:txBody>
          <a:bodyPr wrap="square">
            <a:noAutofit/>
          </a:bodyPr>
          <a:lstStyle>
            <a:lvl1pPr>
              <a:defRPr sz="1333">
                <a:solidFill>
                  <a:schemeClr val="bg1"/>
                </a:solidFill>
                <a:latin typeface="Lato" panose="020F0502020204030203" pitchFamily="34" charset="0"/>
              </a:defRPr>
            </a:lvl1pPr>
          </a:lstStyle>
          <a:p>
            <a:endParaRPr lang="en-US"/>
          </a:p>
        </p:txBody>
      </p:sp>
    </p:spTree>
    <p:extLst>
      <p:ext uri="{BB962C8B-B14F-4D97-AF65-F5344CB8AC3E}">
        <p14:creationId xmlns:p14="http://schemas.microsoft.com/office/powerpoint/2010/main" val="272607219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folio Section Slide 2">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6012495" y="3465968"/>
            <a:ext cx="3187747" cy="3395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6" name="Picture Placeholder 6"/>
          <p:cNvSpPr>
            <a:spLocks noGrp="1"/>
          </p:cNvSpPr>
          <p:nvPr>
            <p:ph type="pic" sz="quarter" idx="11"/>
          </p:nvPr>
        </p:nvSpPr>
        <p:spPr>
          <a:xfrm>
            <a:off x="7265997" y="0"/>
            <a:ext cx="3187747" cy="3395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8" name="Picture Placeholder 6"/>
          <p:cNvSpPr>
            <a:spLocks noGrp="1"/>
          </p:cNvSpPr>
          <p:nvPr>
            <p:ph type="pic" sz="quarter" idx="12"/>
          </p:nvPr>
        </p:nvSpPr>
        <p:spPr>
          <a:xfrm>
            <a:off x="8871211" y="1227667"/>
            <a:ext cx="3187747" cy="3395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 name="connsiteX0" fmla="*/ 0 w 12191"/>
              <a:gd name="connsiteY0" fmla="*/ 10003 h 10003"/>
              <a:gd name="connsiteX1" fmla="*/ 4713 w 12191"/>
              <a:gd name="connsiteY1" fmla="*/ 0 h 10003"/>
              <a:gd name="connsiteX2" fmla="*/ 12191 w 12191"/>
              <a:gd name="connsiteY2" fmla="*/ 0 h 10003"/>
              <a:gd name="connsiteX3" fmla="*/ 9683 w 12191"/>
              <a:gd name="connsiteY3" fmla="*/ 9968 h 10003"/>
              <a:gd name="connsiteX4" fmla="*/ 0 w 12191"/>
              <a:gd name="connsiteY4" fmla="*/ 10003 h 10003"/>
              <a:gd name="connsiteX0" fmla="*/ 0 w 12191"/>
              <a:gd name="connsiteY0" fmla="*/ 10003 h 10005"/>
              <a:gd name="connsiteX1" fmla="*/ 4713 w 12191"/>
              <a:gd name="connsiteY1" fmla="*/ 0 h 10005"/>
              <a:gd name="connsiteX2" fmla="*/ 12191 w 12191"/>
              <a:gd name="connsiteY2" fmla="*/ 0 h 10005"/>
              <a:gd name="connsiteX3" fmla="*/ 7496 w 12191"/>
              <a:gd name="connsiteY3" fmla="*/ 10005 h 10005"/>
              <a:gd name="connsiteX4" fmla="*/ 0 w 12191"/>
              <a:gd name="connsiteY4" fmla="*/ 10003 h 10005"/>
              <a:gd name="connsiteX0" fmla="*/ 0 w 12191"/>
              <a:gd name="connsiteY0" fmla="*/ 10006 h 10008"/>
              <a:gd name="connsiteX1" fmla="*/ 4685 w 12191"/>
              <a:gd name="connsiteY1" fmla="*/ 0 h 10008"/>
              <a:gd name="connsiteX2" fmla="*/ 12191 w 12191"/>
              <a:gd name="connsiteY2" fmla="*/ 3 h 10008"/>
              <a:gd name="connsiteX3" fmla="*/ 7496 w 12191"/>
              <a:gd name="connsiteY3" fmla="*/ 10008 h 10008"/>
              <a:gd name="connsiteX4" fmla="*/ 0 w 12191"/>
              <a:gd name="connsiteY4" fmla="*/ 10006 h 10008"/>
              <a:gd name="connsiteX0" fmla="*/ 0 w 12191"/>
              <a:gd name="connsiteY0" fmla="*/ 10006 h 10008"/>
              <a:gd name="connsiteX1" fmla="*/ 4685 w 12191"/>
              <a:gd name="connsiteY1" fmla="*/ 0 h 10008"/>
              <a:gd name="connsiteX2" fmla="*/ 12191 w 12191"/>
              <a:gd name="connsiteY2" fmla="*/ 3 h 10008"/>
              <a:gd name="connsiteX3" fmla="*/ 7512 w 12191"/>
              <a:gd name="connsiteY3" fmla="*/ 10008 h 10008"/>
              <a:gd name="connsiteX4" fmla="*/ 0 w 12191"/>
              <a:gd name="connsiteY4" fmla="*/ 10006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0008">
                <a:moveTo>
                  <a:pt x="0" y="10006"/>
                </a:moveTo>
                <a:lnTo>
                  <a:pt x="4685" y="0"/>
                </a:lnTo>
                <a:lnTo>
                  <a:pt x="12191" y="3"/>
                </a:lnTo>
                <a:lnTo>
                  <a:pt x="7512" y="10008"/>
                </a:lnTo>
                <a:lnTo>
                  <a:pt x="0" y="10006"/>
                </a:lnTo>
                <a:close/>
              </a:path>
            </a:pathLst>
          </a:custGeom>
          <a:noFill/>
        </p:spPr>
        <p:txBody>
          <a:bodyPr/>
          <a:lstStyle>
            <a:lvl1pPr>
              <a:defRPr sz="1333">
                <a:solidFill>
                  <a:schemeClr val="accent4"/>
                </a:solidFill>
                <a:latin typeface="Lato" panose="020F0502020204030203" pitchFamily="34" charset="0"/>
              </a:defRPr>
            </a:lvl1pPr>
          </a:lstStyle>
          <a:p>
            <a:endParaRPr lang="en-US"/>
          </a:p>
        </p:txBody>
      </p:sp>
      <p:sp>
        <p:nvSpPr>
          <p:cNvPr id="18" name="Picture Placeholder 17"/>
          <p:cNvSpPr>
            <a:spLocks noGrp="1"/>
          </p:cNvSpPr>
          <p:nvPr>
            <p:ph type="pic" sz="quarter" idx="14"/>
          </p:nvPr>
        </p:nvSpPr>
        <p:spPr>
          <a:xfrm>
            <a:off x="4359887" y="1528234"/>
            <a:ext cx="3492547" cy="4259061"/>
          </a:xfrm>
          <a:custGeom>
            <a:avLst/>
            <a:gdLst>
              <a:gd name="connsiteX0" fmla="*/ 1147388 w 2619410"/>
              <a:gd name="connsiteY0" fmla="*/ 0 h 3194296"/>
              <a:gd name="connsiteX1" fmla="*/ 2619410 w 2619410"/>
              <a:gd name="connsiteY1" fmla="*/ 763 h 3194296"/>
              <a:gd name="connsiteX2" fmla="*/ 2385956 w 2619410"/>
              <a:gd name="connsiteY2" fmla="*/ 648461 h 3194296"/>
              <a:gd name="connsiteX3" fmla="*/ 2390810 w 2619410"/>
              <a:gd name="connsiteY3" fmla="*/ 648463 h 3194296"/>
              <a:gd name="connsiteX4" fmla="*/ 1473199 w 2619410"/>
              <a:gd name="connsiteY4" fmla="*/ 3194296 h 3194296"/>
              <a:gd name="connsiteX5" fmla="*/ 0 w 2619410"/>
              <a:gd name="connsiteY5" fmla="*/ 3193787 h 3194296"/>
              <a:gd name="connsiteX6" fmla="*/ 233730 w 2619410"/>
              <a:gd name="connsiteY6" fmla="*/ 2546089 h 3194296"/>
              <a:gd name="connsiteX7" fmla="*/ 228600 w 2619410"/>
              <a:gd name="connsiteY7" fmla="*/ 2546087 h 319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410" h="3194296">
                <a:moveTo>
                  <a:pt x="1147388" y="0"/>
                </a:moveTo>
                <a:lnTo>
                  <a:pt x="2619410" y="763"/>
                </a:lnTo>
                <a:lnTo>
                  <a:pt x="2385956" y="648461"/>
                </a:lnTo>
                <a:lnTo>
                  <a:pt x="2390810" y="648463"/>
                </a:lnTo>
                <a:lnTo>
                  <a:pt x="1473199" y="3194296"/>
                </a:lnTo>
                <a:lnTo>
                  <a:pt x="0" y="3193787"/>
                </a:lnTo>
                <a:lnTo>
                  <a:pt x="233730" y="2546089"/>
                </a:lnTo>
                <a:lnTo>
                  <a:pt x="228600" y="2546087"/>
                </a:lnTo>
                <a:close/>
              </a:path>
            </a:pathLst>
          </a:custGeom>
          <a:noFill/>
        </p:spPr>
        <p:txBody>
          <a:bodyPr wrap="square">
            <a:noAutofit/>
          </a:bodyPr>
          <a:lstStyle>
            <a:lvl1pPr>
              <a:defRPr sz="1333">
                <a:solidFill>
                  <a:schemeClr val="accent4"/>
                </a:solidFill>
                <a:latin typeface="Lato" panose="020F0502020204030203" pitchFamily="34" charset="0"/>
              </a:defRPr>
            </a:lvl1pPr>
          </a:lstStyle>
          <a:p>
            <a:endParaRPr lang="en-US"/>
          </a:p>
        </p:txBody>
      </p:sp>
      <p:sp>
        <p:nvSpPr>
          <p:cNvPr id="9"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TextBox 11"/>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0" name="Picture 9"/>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614626342"/>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folio at Lef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5818293" cy="6858000"/>
          </a:xfrm>
          <a:prstGeom prst="rect">
            <a:avLst/>
          </a:prstGeom>
        </p:spPr>
        <p:txBody>
          <a:bodyPr/>
          <a:lstStyle>
            <a:lvl1pPr>
              <a:defRPr sz="1867">
                <a:solidFill>
                  <a:schemeClr val="accent4"/>
                </a:solidFill>
                <a:latin typeface="Lato" panose="020F0502020204030203" pitchFamily="34" charset="0"/>
              </a:defRPr>
            </a:lvl1pPr>
          </a:lstStyle>
          <a:p>
            <a:endParaRPr lang="en-US"/>
          </a:p>
        </p:txBody>
      </p:sp>
      <p:sp>
        <p:nvSpPr>
          <p:cNvPr id="7"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0" name="Picture 9"/>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716934302"/>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Footer">
    <p:spTree>
      <p:nvGrpSpPr>
        <p:cNvPr id="1" name=""/>
        <p:cNvGrpSpPr/>
        <p:nvPr/>
      </p:nvGrpSpPr>
      <p:grpSpPr>
        <a:xfrm>
          <a:off x="0" y="0"/>
          <a:ext cx="0" cy="0"/>
          <a:chOff x="0" y="0"/>
          <a:chExt cx="0" cy="0"/>
        </a:xfrm>
      </p:grpSpPr>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 name="TextBox 5"/>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8" name="Picture 7"/>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49904622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folio at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373707" y="0"/>
            <a:ext cx="5818293" cy="6858000"/>
          </a:xfrm>
          <a:prstGeom prst="rect">
            <a:avLst/>
          </a:prstGeom>
        </p:spPr>
        <p:txBody>
          <a:bodyPr/>
          <a:lstStyle>
            <a:lvl1pPr>
              <a:defRPr sz="1867">
                <a:solidFill>
                  <a:schemeClr val="accent4"/>
                </a:solidFill>
                <a:latin typeface="Lato" panose="020F0502020204030203" pitchFamily="34" charset="0"/>
              </a:defRPr>
            </a:lvl1pPr>
          </a:lstStyle>
          <a:p>
            <a:endParaRPr lang="en-US"/>
          </a:p>
        </p:txBody>
      </p:sp>
      <p:sp>
        <p:nvSpPr>
          <p:cNvPr id="7" name="Freeform 25"/>
          <p:cNvSpPr>
            <a:spLocks/>
          </p:cNvSpPr>
          <p:nvPr userDrawn="1"/>
        </p:nvSpPr>
        <p:spPr bwMode="auto">
          <a:xfrm>
            <a:off x="1060094"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TextBox 10"/>
          <p:cNvSpPr txBox="1"/>
          <p:nvPr userDrawn="1"/>
        </p:nvSpPr>
        <p:spPr>
          <a:xfrm>
            <a:off x="592092" y="6443741"/>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8" name="Picture 7"/>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1317105" y="5999243"/>
            <a:ext cx="1674424" cy="888997"/>
          </a:xfrm>
          <a:prstGeom prst="rect">
            <a:avLst/>
          </a:prstGeom>
        </p:spPr>
      </p:pic>
    </p:spTree>
    <p:extLst>
      <p:ext uri="{BB962C8B-B14F-4D97-AF65-F5344CB8AC3E}">
        <p14:creationId xmlns:p14="http://schemas.microsoft.com/office/powerpoint/2010/main" val="899628500"/>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bile App Showcas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11" name="Picture Placeholder 6"/>
          <p:cNvSpPr>
            <a:spLocks noGrp="1"/>
          </p:cNvSpPr>
          <p:nvPr>
            <p:ph type="pic" sz="quarter" idx="13"/>
          </p:nvPr>
        </p:nvSpPr>
        <p:spPr>
          <a:xfrm>
            <a:off x="5229783" y="2446867"/>
            <a:ext cx="1750984" cy="3145367"/>
          </a:xfrm>
          <a:prstGeom prst="rect">
            <a:avLst/>
          </a:prstGeom>
        </p:spPr>
        <p:txBody>
          <a:bodyPr/>
          <a:lstStyle>
            <a:lvl1pPr>
              <a:defRPr sz="1600">
                <a:solidFill>
                  <a:schemeClr val="accent4"/>
                </a:solidFill>
                <a:latin typeface="Lato" panose="020F0502020204030203" pitchFamily="34" charset="0"/>
              </a:defRPr>
            </a:lvl1pPr>
          </a:lstStyle>
          <a:p>
            <a:endParaRPr lang="en-US" dirty="0"/>
          </a:p>
        </p:txBody>
      </p:sp>
      <p:sp>
        <p:nvSpPr>
          <p:cNvPr id="14"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 name="TextBox 14"/>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9" name="Picture 8"/>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264893123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eb Showcase in iMac">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11" name="Picture Placeholder 6"/>
          <p:cNvSpPr>
            <a:spLocks noGrp="1"/>
          </p:cNvSpPr>
          <p:nvPr>
            <p:ph type="pic" sz="quarter" idx="13"/>
          </p:nvPr>
        </p:nvSpPr>
        <p:spPr>
          <a:xfrm>
            <a:off x="1114778" y="2298701"/>
            <a:ext cx="3917245" cy="2357967"/>
          </a:xfrm>
          <a:prstGeom prst="rect">
            <a:avLst/>
          </a:prstGeom>
        </p:spPr>
        <p:txBody>
          <a:bodyPr/>
          <a:lstStyle>
            <a:lvl1pPr>
              <a:defRPr sz="1600">
                <a:solidFill>
                  <a:schemeClr val="accent4"/>
                </a:solidFill>
                <a:latin typeface="Lato" panose="020F0502020204030203" pitchFamily="34" charset="0"/>
              </a:defRPr>
            </a:lvl1pPr>
          </a:lstStyle>
          <a:p>
            <a:endParaRPr lang="en-US" dirty="0"/>
          </a:p>
        </p:txBody>
      </p:sp>
      <p:sp>
        <p:nvSpPr>
          <p:cNvPr id="9"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TextBox 11"/>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0" name="Picture 9"/>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3604396167"/>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Showcase (2 Picture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850901" y="2032707"/>
            <a:ext cx="4940300" cy="3810000"/>
          </a:xfrm>
          <a:prstGeom prst="rect">
            <a:avLst/>
          </a:prstGeom>
        </p:spPr>
        <p:txBody>
          <a:bodyPr/>
          <a:lstStyle>
            <a:lvl1pPr>
              <a:defRPr sz="1600">
                <a:solidFill>
                  <a:schemeClr val="accent4"/>
                </a:solidFill>
                <a:latin typeface="Lato" panose="020F0502020204030203" pitchFamily="34" charset="0"/>
              </a:defRPr>
            </a:lvl1pPr>
          </a:lstStyle>
          <a:p>
            <a:endParaRPr lang="en-US"/>
          </a:p>
        </p:txBody>
      </p:sp>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11" name="Picture Placeholder 6"/>
          <p:cNvSpPr>
            <a:spLocks noGrp="1"/>
          </p:cNvSpPr>
          <p:nvPr>
            <p:ph type="pic" sz="quarter" idx="14"/>
          </p:nvPr>
        </p:nvSpPr>
        <p:spPr>
          <a:xfrm>
            <a:off x="6394451" y="2032707"/>
            <a:ext cx="4940300" cy="3810000"/>
          </a:xfrm>
          <a:prstGeom prst="rect">
            <a:avLst/>
          </a:prstGeom>
        </p:spPr>
        <p:txBody>
          <a:bodyPr/>
          <a:lstStyle>
            <a:lvl1pPr>
              <a:defRPr sz="1600">
                <a:solidFill>
                  <a:schemeClr val="accent4"/>
                </a:solidFill>
                <a:latin typeface="Lato" panose="020F0502020204030203" pitchFamily="34" charset="0"/>
              </a:defRPr>
            </a:lvl1pPr>
          </a:lstStyle>
          <a:p>
            <a:endParaRPr lang="en-US"/>
          </a:p>
        </p:txBody>
      </p:sp>
      <p:sp>
        <p:nvSpPr>
          <p:cNvPr id="12"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TextBox 12"/>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0" name="Picture 9"/>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209713234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Showcase (3 Picture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850901" y="2032707"/>
            <a:ext cx="3104984" cy="3810000"/>
          </a:xfrm>
          <a:prstGeom prst="rect">
            <a:avLst/>
          </a:prstGeom>
        </p:spPr>
        <p:txBody>
          <a:bodyPr/>
          <a:lstStyle>
            <a:lvl1pPr>
              <a:defRPr sz="1600">
                <a:solidFill>
                  <a:schemeClr val="accent4"/>
                </a:solidFill>
                <a:latin typeface="Lato" panose="020F0502020204030203" pitchFamily="34" charset="0"/>
              </a:defRPr>
            </a:lvl1pPr>
          </a:lstStyle>
          <a:p>
            <a:endParaRPr lang="en-US"/>
          </a:p>
        </p:txBody>
      </p:sp>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13" name="Picture Placeholder 6"/>
          <p:cNvSpPr>
            <a:spLocks noGrp="1"/>
          </p:cNvSpPr>
          <p:nvPr>
            <p:ph type="pic" sz="quarter" idx="14"/>
          </p:nvPr>
        </p:nvSpPr>
        <p:spPr>
          <a:xfrm>
            <a:off x="4543508" y="2032707"/>
            <a:ext cx="3104984" cy="3810000"/>
          </a:xfrm>
          <a:prstGeom prst="rect">
            <a:avLst/>
          </a:prstGeom>
        </p:spPr>
        <p:txBody>
          <a:bodyPr/>
          <a:lstStyle>
            <a:lvl1pPr>
              <a:defRPr sz="1600">
                <a:solidFill>
                  <a:schemeClr val="accent4"/>
                </a:solidFill>
                <a:latin typeface="Lato" panose="020F0502020204030203" pitchFamily="34" charset="0"/>
              </a:defRPr>
            </a:lvl1pPr>
          </a:lstStyle>
          <a:p>
            <a:endParaRPr lang="en-US"/>
          </a:p>
        </p:txBody>
      </p:sp>
      <p:sp>
        <p:nvSpPr>
          <p:cNvPr id="14" name="Picture Placeholder 6"/>
          <p:cNvSpPr>
            <a:spLocks noGrp="1"/>
          </p:cNvSpPr>
          <p:nvPr>
            <p:ph type="pic" sz="quarter" idx="15"/>
          </p:nvPr>
        </p:nvSpPr>
        <p:spPr>
          <a:xfrm>
            <a:off x="8229767" y="2032707"/>
            <a:ext cx="3104984" cy="3810000"/>
          </a:xfrm>
          <a:prstGeom prst="rect">
            <a:avLst/>
          </a:prstGeom>
        </p:spPr>
        <p:txBody>
          <a:bodyPr/>
          <a:lstStyle>
            <a:lvl1pPr>
              <a:defRPr sz="1600">
                <a:solidFill>
                  <a:schemeClr val="accent4"/>
                </a:solidFill>
                <a:latin typeface="Lato" panose="020F0502020204030203" pitchFamily="34" charset="0"/>
              </a:defRPr>
            </a:lvl1pPr>
          </a:lstStyle>
          <a:p>
            <a:endParaRPr lang="en-US"/>
          </a:p>
        </p:txBody>
      </p:sp>
      <p:sp>
        <p:nvSpPr>
          <p:cNvPr id="11"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TextBox 11"/>
          <p:cNvSpPr txBox="1"/>
          <p:nvPr userDrawn="1"/>
        </p:nvSpPr>
        <p:spPr>
          <a:xfrm>
            <a:off x="11018792" y="6458419"/>
            <a:ext cx="303259" cy="287323"/>
          </a:xfrm>
          <a:prstGeom prst="rect">
            <a:avLst/>
          </a:prstGeom>
          <a:noFill/>
        </p:spPr>
        <p:txBody>
          <a:bodyPr wrap="square" lIns="0" tIns="0" rIns="0" bIns="0" rtlCol="0">
            <a:spAutoFit/>
          </a:bodyPr>
          <a:lstStyle/>
          <a:p>
            <a:pPr algn="r"/>
            <a:fld id="{B5D67274-A358-4A3D-B8D0-184382E74259}" type="slidenum">
              <a:rPr lang="en-US" sz="1867" b="1" smtClean="0">
                <a:solidFill>
                  <a:schemeClr val="accent4"/>
                </a:solidFill>
                <a:latin typeface="Lato"/>
              </a:rPr>
              <a:pPr algn="r"/>
              <a:t>‹#›</a:t>
            </a:fld>
            <a:endParaRPr lang="en-US" sz="1867" b="1" dirty="0">
              <a:solidFill>
                <a:schemeClr val="accent4"/>
              </a:solidFill>
              <a:latin typeface="Lato"/>
            </a:endParaRPr>
          </a:p>
        </p:txBody>
      </p:sp>
      <p:pic>
        <p:nvPicPr>
          <p:cNvPr id="16" name="Picture 15"/>
          <p:cNvPicPr>
            <a:picLocks noChangeAspect="1"/>
          </p:cNvPicPr>
          <p:nvPr userDrawn="1"/>
        </p:nvPicPr>
        <p:blipFill rotWithShape="1">
          <a:blip cstate="print">
            <a:extLst>
              <a:ext uri="{28A0092B-C50C-407E-A947-70E740481C1C}">
                <a14:useLocalDpi xmlns:a14="http://schemas.microsoft.com/office/drawing/2010/main" val="0"/>
              </a:ext>
            </a:extLst>
          </a:blip>
          <a:srcRect t="19674" b="27233"/>
          <a:stretch/>
        </p:blipFill>
        <p:spPr>
          <a:xfrm>
            <a:off x="8892499" y="5969000"/>
            <a:ext cx="1674424" cy="888997"/>
          </a:xfrm>
          <a:prstGeom prst="rect">
            <a:avLst/>
          </a:prstGeom>
        </p:spPr>
      </p:pic>
    </p:spTree>
    <p:extLst>
      <p:ext uri="{BB962C8B-B14F-4D97-AF65-F5344CB8AC3E}">
        <p14:creationId xmlns:p14="http://schemas.microsoft.com/office/powerpoint/2010/main" val="115008876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F714B7C-BFF5-4D45-9BD2-A05FBC9ACF86}"/>
              </a:ext>
            </a:extLst>
          </p:cNvPr>
          <p:cNvSpPr>
            <a:spLocks noGrp="1"/>
          </p:cNvSpPr>
          <p:nvPr>
            <p:ph type="dt" sz="half" idx="10"/>
          </p:nvPr>
        </p:nvSpPr>
        <p:spPr/>
        <p:txBody>
          <a:bodyPr/>
          <a:lstStyle>
            <a:lvl1pPr>
              <a:defRPr/>
            </a:lvl1pPr>
          </a:lstStyle>
          <a:p>
            <a:pPr>
              <a:defRPr/>
            </a:pPr>
            <a:fld id="{FD63704E-0A65-402F-9BFF-0A296A7D4351}" type="datetimeFigureOut">
              <a:rPr lang="en-US"/>
              <a:pPr>
                <a:defRPr/>
              </a:pPr>
              <a:t>9/5/24</a:t>
            </a:fld>
            <a:endParaRPr lang="en-US"/>
          </a:p>
        </p:txBody>
      </p:sp>
      <p:sp>
        <p:nvSpPr>
          <p:cNvPr id="3" name="Footer Placeholder 4">
            <a:extLst>
              <a:ext uri="{FF2B5EF4-FFF2-40B4-BE49-F238E27FC236}">
                <a16:creationId xmlns:a16="http://schemas.microsoft.com/office/drawing/2014/main" id="{64A0A28C-530E-49E2-872A-158A0C3EBE6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0BDD17-682E-4FF9-8A1D-CAF925F109A4}"/>
              </a:ext>
            </a:extLst>
          </p:cNvPr>
          <p:cNvSpPr>
            <a:spLocks noGrp="1"/>
          </p:cNvSpPr>
          <p:nvPr>
            <p:ph type="sldNum" sz="quarter" idx="12"/>
          </p:nvPr>
        </p:nvSpPr>
        <p:spPr/>
        <p:txBody>
          <a:bodyPr/>
          <a:lstStyle>
            <a:lvl1pPr>
              <a:defRPr/>
            </a:lvl1pPr>
          </a:lstStyle>
          <a:p>
            <a:pPr>
              <a:defRPr/>
            </a:pPr>
            <a:fld id="{C7CC3F26-86F7-4F2F-BE36-634325A307DC}" type="slidenum">
              <a:rPr lang="en-US" altLang="en-US"/>
              <a:pPr>
                <a:defRPr/>
              </a:pPr>
              <a:t>‹#›</a:t>
            </a:fld>
            <a:endParaRPr lang="en-US" altLang="en-US"/>
          </a:p>
        </p:txBody>
      </p:sp>
    </p:spTree>
    <p:extLst>
      <p:ext uri="{BB962C8B-B14F-4D97-AF65-F5344CB8AC3E}">
        <p14:creationId xmlns:p14="http://schemas.microsoft.com/office/powerpoint/2010/main" val="157379525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95339"/>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ictur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a:defRPr sz="2667">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1345750381"/>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1287571" y="1430868"/>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12" name="Picture Placeholder 6"/>
          <p:cNvSpPr>
            <a:spLocks noGrp="1"/>
          </p:cNvSpPr>
          <p:nvPr>
            <p:ph type="pic" sz="quarter" idx="11"/>
          </p:nvPr>
        </p:nvSpPr>
        <p:spPr>
          <a:xfrm>
            <a:off x="3679932" y="1430868"/>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13" name="Picture Placeholder 6"/>
          <p:cNvSpPr>
            <a:spLocks noGrp="1"/>
          </p:cNvSpPr>
          <p:nvPr>
            <p:ph type="pic" sz="quarter" idx="12"/>
          </p:nvPr>
        </p:nvSpPr>
        <p:spPr>
          <a:xfrm>
            <a:off x="6072294" y="1430868"/>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
        <p:nvSpPr>
          <p:cNvPr id="14" name="Picture Placeholder 6"/>
          <p:cNvSpPr>
            <a:spLocks noGrp="1"/>
          </p:cNvSpPr>
          <p:nvPr>
            <p:ph type="pic" sz="quarter" idx="13"/>
          </p:nvPr>
        </p:nvSpPr>
        <p:spPr>
          <a:xfrm>
            <a:off x="8458306" y="1430868"/>
            <a:ext cx="2876445" cy="20108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2211593902"/>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9" name="Picture Placeholder 6"/>
          <p:cNvSpPr>
            <a:spLocks noGrp="1"/>
          </p:cNvSpPr>
          <p:nvPr>
            <p:ph type="pic" sz="quarter" idx="10"/>
          </p:nvPr>
        </p:nvSpPr>
        <p:spPr>
          <a:xfrm>
            <a:off x="2064176" y="2087802"/>
            <a:ext cx="1765965"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bg1"/>
                </a:solidFill>
                <a:latin typeface="Lato" panose="020F0502020204030203" pitchFamily="34" charset="0"/>
              </a:defRPr>
            </a:lvl1pPr>
          </a:lstStyle>
          <a:p>
            <a:endParaRPr lang="en-US"/>
          </a:p>
        </p:txBody>
      </p:sp>
      <p:sp>
        <p:nvSpPr>
          <p:cNvPr id="10" name="Picture Placeholder 6"/>
          <p:cNvSpPr>
            <a:spLocks noGrp="1"/>
          </p:cNvSpPr>
          <p:nvPr>
            <p:ph type="pic" sz="quarter" idx="11"/>
          </p:nvPr>
        </p:nvSpPr>
        <p:spPr>
          <a:xfrm>
            <a:off x="3537007" y="2087802"/>
            <a:ext cx="1765965"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bg1"/>
                </a:solidFill>
                <a:latin typeface="Lato" panose="020F0502020204030203" pitchFamily="34" charset="0"/>
              </a:defRPr>
            </a:lvl1pPr>
          </a:lstStyle>
          <a:p>
            <a:endParaRPr lang="en-US" dirty="0"/>
          </a:p>
        </p:txBody>
      </p:sp>
      <p:sp>
        <p:nvSpPr>
          <p:cNvPr id="11" name="Picture Placeholder 6"/>
          <p:cNvSpPr>
            <a:spLocks noGrp="1"/>
          </p:cNvSpPr>
          <p:nvPr>
            <p:ph type="pic" sz="quarter" idx="12"/>
          </p:nvPr>
        </p:nvSpPr>
        <p:spPr>
          <a:xfrm>
            <a:off x="3288742" y="735958"/>
            <a:ext cx="1765965"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bg1"/>
                </a:solidFill>
                <a:latin typeface="Lato" panose="020F0502020204030203" pitchFamily="34" charset="0"/>
              </a:defRPr>
            </a:lvl1pPr>
          </a:lstStyle>
          <a:p>
            <a:endParaRPr lang="en-US"/>
          </a:p>
        </p:txBody>
      </p:sp>
      <p:sp>
        <p:nvSpPr>
          <p:cNvPr id="12" name="Picture Placeholder 6"/>
          <p:cNvSpPr>
            <a:spLocks noGrp="1"/>
          </p:cNvSpPr>
          <p:nvPr>
            <p:ph type="pic" sz="quarter" idx="13"/>
          </p:nvPr>
        </p:nvSpPr>
        <p:spPr>
          <a:xfrm>
            <a:off x="2405759" y="3464167"/>
            <a:ext cx="1765965" cy="123453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bg1"/>
                </a:solidFill>
                <a:latin typeface="Lato" panose="020F0502020204030203" pitchFamily="34" charset="0"/>
              </a:defRPr>
            </a:lvl1pPr>
          </a:lstStyle>
          <a:p>
            <a:endParaRPr lang="en-US"/>
          </a:p>
        </p:txBody>
      </p:sp>
    </p:spTree>
    <p:extLst>
      <p:ext uri="{BB962C8B-B14F-4D97-AF65-F5344CB8AC3E}">
        <p14:creationId xmlns:p14="http://schemas.microsoft.com/office/powerpoint/2010/main" val="1279209319"/>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elcome Page Slide">
    <p:spTree>
      <p:nvGrpSpPr>
        <p:cNvPr id="1" name=""/>
        <p:cNvGrpSpPr/>
        <p:nvPr/>
      </p:nvGrpSpPr>
      <p:grpSpPr>
        <a:xfrm>
          <a:off x="0" y="0"/>
          <a:ext cx="0" cy="0"/>
          <a:chOff x="0" y="0"/>
          <a:chExt cx="0" cy="0"/>
        </a:xfrm>
      </p:grpSpPr>
      <p:sp>
        <p:nvSpPr>
          <p:cNvPr id="5" name="Picture Placeholder 6"/>
          <p:cNvSpPr>
            <a:spLocks noGrp="1"/>
          </p:cNvSpPr>
          <p:nvPr>
            <p:ph type="pic" sz="quarter" idx="10"/>
          </p:nvPr>
        </p:nvSpPr>
        <p:spPr>
          <a:xfrm>
            <a:off x="1681662" y="1493678"/>
            <a:ext cx="3421249" cy="23916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lstStyle>
            <a:lvl1pPr>
              <a:defRPr sz="1333">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177689425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Section Slide">
    <p:spTree>
      <p:nvGrpSpPr>
        <p:cNvPr id="1" name=""/>
        <p:cNvGrpSpPr/>
        <p:nvPr/>
      </p:nvGrpSpPr>
      <p:grpSpPr>
        <a:xfrm>
          <a:off x="0" y="0"/>
          <a:ext cx="0" cy="0"/>
          <a:chOff x="0" y="0"/>
          <a:chExt cx="0" cy="0"/>
        </a:xfrm>
      </p:grpSpPr>
      <p:sp>
        <p:nvSpPr>
          <p:cNvPr id="96" name="Picture Placeholder 95"/>
          <p:cNvSpPr>
            <a:spLocks noGrp="1"/>
          </p:cNvSpPr>
          <p:nvPr>
            <p:ph type="pic" sz="quarter" idx="13"/>
          </p:nvPr>
        </p:nvSpPr>
        <p:spPr>
          <a:xfrm>
            <a:off x="6716803" y="745067"/>
            <a:ext cx="5069148" cy="5128276"/>
          </a:xfrm>
          <a:custGeom>
            <a:avLst/>
            <a:gdLst>
              <a:gd name="connsiteX0" fmla="*/ 2715847 w 3801861"/>
              <a:gd name="connsiteY0" fmla="*/ 999408 h 3846207"/>
              <a:gd name="connsiteX1" fmla="*/ 3004433 w 3801861"/>
              <a:gd name="connsiteY1" fmla="*/ 999408 h 3846207"/>
              <a:gd name="connsiteX2" fmla="*/ 1977716 w 3801861"/>
              <a:gd name="connsiteY2" fmla="*/ 3845344 h 3846207"/>
              <a:gd name="connsiteX3" fmla="*/ 1688819 w 3801861"/>
              <a:gd name="connsiteY3" fmla="*/ 3846207 h 3846207"/>
              <a:gd name="connsiteX4" fmla="*/ 375075 w 3801861"/>
              <a:gd name="connsiteY4" fmla="*/ 968397 h 3846207"/>
              <a:gd name="connsiteX5" fmla="*/ 663661 w 3801861"/>
              <a:gd name="connsiteY5" fmla="*/ 968397 h 3846207"/>
              <a:gd name="connsiteX6" fmla="*/ 288586 w 3801861"/>
              <a:gd name="connsiteY6" fmla="*/ 2008061 h 3846207"/>
              <a:gd name="connsiteX7" fmla="*/ 0 w 3801861"/>
              <a:gd name="connsiteY7" fmla="*/ 2008061 h 3846207"/>
              <a:gd name="connsiteX8" fmla="*/ 3513275 w 3801861"/>
              <a:gd name="connsiteY8" fmla="*/ 699169 h 3846207"/>
              <a:gd name="connsiteX9" fmla="*/ 3801861 w 3801861"/>
              <a:gd name="connsiteY9" fmla="*/ 699169 h 3846207"/>
              <a:gd name="connsiteX10" fmla="*/ 3291462 w 3801861"/>
              <a:gd name="connsiteY10" fmla="*/ 2113935 h 3846207"/>
              <a:gd name="connsiteX11" fmla="*/ 3002877 w 3801861"/>
              <a:gd name="connsiteY11" fmla="*/ 2113935 h 3846207"/>
              <a:gd name="connsiteX12" fmla="*/ 814957 w 3801861"/>
              <a:gd name="connsiteY12" fmla="*/ 685709 h 3846207"/>
              <a:gd name="connsiteX13" fmla="*/ 1103543 w 3801861"/>
              <a:gd name="connsiteY13" fmla="*/ 685709 h 3846207"/>
              <a:gd name="connsiteX14" fmla="*/ 513100 w 3801861"/>
              <a:gd name="connsiteY14" fmla="*/ 2322344 h 3846207"/>
              <a:gd name="connsiteX15" fmla="*/ 224515 w 3801861"/>
              <a:gd name="connsiteY15" fmla="*/ 2322344 h 3846207"/>
              <a:gd name="connsiteX16" fmla="*/ 2152597 w 3801861"/>
              <a:gd name="connsiteY16" fmla="*/ 685564 h 3846207"/>
              <a:gd name="connsiteX17" fmla="*/ 2441183 w 3801861"/>
              <a:gd name="connsiteY17" fmla="*/ 685564 h 3846207"/>
              <a:gd name="connsiteX18" fmla="*/ 1414466 w 3801861"/>
              <a:gd name="connsiteY18" fmla="*/ 3531500 h 3846207"/>
              <a:gd name="connsiteX19" fmla="*/ 1125569 w 3801861"/>
              <a:gd name="connsiteY19" fmla="*/ 3532363 h 3846207"/>
              <a:gd name="connsiteX20" fmla="*/ 1594584 w 3801861"/>
              <a:gd name="connsiteY20" fmla="*/ 406402 h 3846207"/>
              <a:gd name="connsiteX21" fmla="*/ 1883170 w 3801861"/>
              <a:gd name="connsiteY21" fmla="*/ 406402 h 3846207"/>
              <a:gd name="connsiteX22" fmla="*/ 1778805 w 3801861"/>
              <a:gd name="connsiteY22" fmla="*/ 695692 h 3846207"/>
              <a:gd name="connsiteX23" fmla="*/ 1779337 w 3801861"/>
              <a:gd name="connsiteY23" fmla="*/ 695692 h 3846207"/>
              <a:gd name="connsiteX24" fmla="*/ 680132 w 3801861"/>
              <a:gd name="connsiteY24" fmla="*/ 3742555 h 3846207"/>
              <a:gd name="connsiteX25" fmla="*/ 391235 w 3801861"/>
              <a:gd name="connsiteY25" fmla="*/ 3743418 h 3846207"/>
              <a:gd name="connsiteX26" fmla="*/ 1428027 w 3801861"/>
              <a:gd name="connsiteY26" fmla="*/ 869560 h 3846207"/>
              <a:gd name="connsiteX27" fmla="*/ 1427493 w 3801861"/>
              <a:gd name="connsiteY27" fmla="*/ 869561 h 3846207"/>
              <a:gd name="connsiteX28" fmla="*/ 3290048 w 3801861"/>
              <a:gd name="connsiteY28" fmla="*/ 381325 h 3846207"/>
              <a:gd name="connsiteX29" fmla="*/ 3578634 w 3801861"/>
              <a:gd name="connsiteY29" fmla="*/ 381325 h 3846207"/>
              <a:gd name="connsiteX30" fmla="*/ 2616998 w 3801861"/>
              <a:gd name="connsiteY30" fmla="*/ 3046863 h 3846207"/>
              <a:gd name="connsiteX31" fmla="*/ 2328101 w 3801861"/>
              <a:gd name="connsiteY31" fmla="*/ 3047726 h 3846207"/>
              <a:gd name="connsiteX32" fmla="*/ 1962856 w 3801861"/>
              <a:gd name="connsiteY32" fmla="*/ 313699 h 3846207"/>
              <a:gd name="connsiteX33" fmla="*/ 2251441 w 3801861"/>
              <a:gd name="connsiteY33" fmla="*/ 313699 h 3846207"/>
              <a:gd name="connsiteX34" fmla="*/ 1265408 w 3801861"/>
              <a:gd name="connsiteY34" fmla="*/ 3046863 h 3846207"/>
              <a:gd name="connsiteX35" fmla="*/ 976511 w 3801861"/>
              <a:gd name="connsiteY35" fmla="*/ 3047726 h 3846207"/>
              <a:gd name="connsiteX36" fmla="*/ 1400233 w 3801861"/>
              <a:gd name="connsiteY36" fmla="*/ 1 h 3846207"/>
              <a:gd name="connsiteX37" fmla="*/ 1688819 w 3801861"/>
              <a:gd name="connsiteY37" fmla="*/ 1 h 3846207"/>
              <a:gd name="connsiteX38" fmla="*/ 589614 w 3801861"/>
              <a:gd name="connsiteY38" fmla="*/ 3046863 h 3846207"/>
              <a:gd name="connsiteX39" fmla="*/ 300717 w 3801861"/>
              <a:gd name="connsiteY39" fmla="*/ 3047726 h 3846207"/>
              <a:gd name="connsiteX40" fmla="*/ 2751822 w 3801861"/>
              <a:gd name="connsiteY40" fmla="*/ 0 h 3846207"/>
              <a:gd name="connsiteX41" fmla="*/ 3040408 w 3801861"/>
              <a:gd name="connsiteY41" fmla="*/ 0 h 3846207"/>
              <a:gd name="connsiteX42" fmla="*/ 2019976 w 3801861"/>
              <a:gd name="connsiteY42" fmla="*/ 2828515 h 3846207"/>
              <a:gd name="connsiteX43" fmla="*/ 2020557 w 3801861"/>
              <a:gd name="connsiteY43" fmla="*/ 2828515 h 3846207"/>
              <a:gd name="connsiteX44" fmla="*/ 1877951 w 3801861"/>
              <a:gd name="connsiteY44" fmla="*/ 3223803 h 3846207"/>
              <a:gd name="connsiteX45" fmla="*/ 1878406 w 3801861"/>
              <a:gd name="connsiteY45" fmla="*/ 3223803 h 3846207"/>
              <a:gd name="connsiteX46" fmla="*/ 1711626 w 3801861"/>
              <a:gd name="connsiteY46" fmla="*/ 3686099 h 3846207"/>
              <a:gd name="connsiteX47" fmla="*/ 1422729 w 3801861"/>
              <a:gd name="connsiteY47" fmla="*/ 3686962 h 3846207"/>
              <a:gd name="connsiteX48" fmla="*/ 1565335 w 3801861"/>
              <a:gd name="connsiteY48" fmla="*/ 3291673 h 3846207"/>
              <a:gd name="connsiteX49" fmla="*/ 1564880 w 3801861"/>
              <a:gd name="connsiteY49" fmla="*/ 3291674 h 3846207"/>
              <a:gd name="connsiteX50" fmla="*/ 1652888 w 3801861"/>
              <a:gd name="connsiteY50" fmla="*/ 3047724 h 3846207"/>
              <a:gd name="connsiteX51" fmla="*/ 1652306 w 3801861"/>
              <a:gd name="connsiteY51" fmla="*/ 3047726 h 38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01861" h="3846207">
                <a:moveTo>
                  <a:pt x="2715847" y="999408"/>
                </a:moveTo>
                <a:lnTo>
                  <a:pt x="3004433" y="999408"/>
                </a:lnTo>
                <a:lnTo>
                  <a:pt x="1977716" y="3845344"/>
                </a:lnTo>
                <a:lnTo>
                  <a:pt x="1688819" y="3846207"/>
                </a:lnTo>
                <a:close/>
                <a:moveTo>
                  <a:pt x="375075" y="968397"/>
                </a:moveTo>
                <a:lnTo>
                  <a:pt x="663661" y="968397"/>
                </a:lnTo>
                <a:lnTo>
                  <a:pt x="288586" y="2008061"/>
                </a:lnTo>
                <a:lnTo>
                  <a:pt x="0" y="2008061"/>
                </a:lnTo>
                <a:close/>
                <a:moveTo>
                  <a:pt x="3513275" y="699169"/>
                </a:moveTo>
                <a:lnTo>
                  <a:pt x="3801861" y="699169"/>
                </a:lnTo>
                <a:lnTo>
                  <a:pt x="3291462" y="2113935"/>
                </a:lnTo>
                <a:lnTo>
                  <a:pt x="3002877" y="2113935"/>
                </a:lnTo>
                <a:close/>
                <a:moveTo>
                  <a:pt x="814957" y="685709"/>
                </a:moveTo>
                <a:lnTo>
                  <a:pt x="1103543" y="685709"/>
                </a:lnTo>
                <a:lnTo>
                  <a:pt x="513100" y="2322344"/>
                </a:lnTo>
                <a:lnTo>
                  <a:pt x="224515" y="2322344"/>
                </a:lnTo>
                <a:close/>
                <a:moveTo>
                  <a:pt x="2152597" y="685564"/>
                </a:moveTo>
                <a:lnTo>
                  <a:pt x="2441183" y="685564"/>
                </a:lnTo>
                <a:lnTo>
                  <a:pt x="1414466" y="3531500"/>
                </a:lnTo>
                <a:lnTo>
                  <a:pt x="1125569" y="3532363"/>
                </a:lnTo>
                <a:close/>
                <a:moveTo>
                  <a:pt x="1594584" y="406402"/>
                </a:moveTo>
                <a:lnTo>
                  <a:pt x="1883170" y="406402"/>
                </a:lnTo>
                <a:lnTo>
                  <a:pt x="1778805" y="695692"/>
                </a:lnTo>
                <a:lnTo>
                  <a:pt x="1779337" y="695692"/>
                </a:lnTo>
                <a:lnTo>
                  <a:pt x="680132" y="3742555"/>
                </a:lnTo>
                <a:lnTo>
                  <a:pt x="391235" y="3743418"/>
                </a:lnTo>
                <a:lnTo>
                  <a:pt x="1428027" y="869560"/>
                </a:lnTo>
                <a:lnTo>
                  <a:pt x="1427493" y="869561"/>
                </a:lnTo>
                <a:close/>
                <a:moveTo>
                  <a:pt x="3290048" y="381325"/>
                </a:moveTo>
                <a:lnTo>
                  <a:pt x="3578634" y="381325"/>
                </a:lnTo>
                <a:lnTo>
                  <a:pt x="2616998" y="3046863"/>
                </a:lnTo>
                <a:lnTo>
                  <a:pt x="2328101" y="3047726"/>
                </a:lnTo>
                <a:close/>
                <a:moveTo>
                  <a:pt x="1962856" y="313699"/>
                </a:moveTo>
                <a:lnTo>
                  <a:pt x="2251441" y="313699"/>
                </a:lnTo>
                <a:lnTo>
                  <a:pt x="1265408" y="3046863"/>
                </a:lnTo>
                <a:lnTo>
                  <a:pt x="976511" y="3047726"/>
                </a:lnTo>
                <a:close/>
                <a:moveTo>
                  <a:pt x="1400233" y="1"/>
                </a:moveTo>
                <a:lnTo>
                  <a:pt x="1688819" y="1"/>
                </a:lnTo>
                <a:lnTo>
                  <a:pt x="589614" y="3046863"/>
                </a:lnTo>
                <a:lnTo>
                  <a:pt x="300717" y="3047726"/>
                </a:lnTo>
                <a:close/>
                <a:moveTo>
                  <a:pt x="2751822" y="0"/>
                </a:moveTo>
                <a:lnTo>
                  <a:pt x="3040408" y="0"/>
                </a:lnTo>
                <a:lnTo>
                  <a:pt x="2019976" y="2828515"/>
                </a:lnTo>
                <a:lnTo>
                  <a:pt x="2020557" y="2828515"/>
                </a:lnTo>
                <a:lnTo>
                  <a:pt x="1877951" y="3223803"/>
                </a:lnTo>
                <a:lnTo>
                  <a:pt x="1878406" y="3223803"/>
                </a:lnTo>
                <a:lnTo>
                  <a:pt x="1711626" y="3686099"/>
                </a:lnTo>
                <a:lnTo>
                  <a:pt x="1422729" y="3686962"/>
                </a:lnTo>
                <a:lnTo>
                  <a:pt x="1565335" y="3291673"/>
                </a:lnTo>
                <a:lnTo>
                  <a:pt x="1564880" y="3291674"/>
                </a:lnTo>
                <a:lnTo>
                  <a:pt x="1652888" y="3047724"/>
                </a:lnTo>
                <a:lnTo>
                  <a:pt x="1652306" y="3047726"/>
                </a:lnTo>
                <a:close/>
              </a:path>
            </a:pathLst>
          </a:custGeom>
          <a:noFill/>
        </p:spPr>
        <p:txBody>
          <a:bodyPr wrap="square">
            <a:noAutofit/>
          </a:bodyPr>
          <a:lstStyle>
            <a:lvl1pPr>
              <a:defRPr sz="1600">
                <a:solidFill>
                  <a:schemeClr val="bg1"/>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3880104199"/>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421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hyperlink" Target="http://www.agilemasters.org/instructors" TargetMode="External"/><Relationship Id="rId3" Type="http://schemas.openxmlformats.org/officeDocument/2006/relationships/image" Target="../media/image8.jp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102" y="3727934"/>
            <a:ext cx="2524691" cy="2618199"/>
          </a:xfrm>
          <a:prstGeom prst="rect">
            <a:avLst/>
          </a:prstGeom>
        </p:spPr>
      </p:pic>
      <p:sp>
        <p:nvSpPr>
          <p:cNvPr id="16" name="Freeform 23"/>
          <p:cNvSpPr>
            <a:spLocks/>
          </p:cNvSpPr>
          <p:nvPr/>
        </p:nvSpPr>
        <p:spPr bwMode="auto">
          <a:xfrm>
            <a:off x="5957674" y="0"/>
            <a:ext cx="6234327" cy="68580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blipFill dpi="0" rotWithShape="1">
            <a:blip r:embed="rId3"/>
            <a:srcRect/>
            <a:stretch>
              <a:fillRect/>
            </a:stretch>
          </a:blip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7" name="Freeform 25"/>
          <p:cNvSpPr>
            <a:spLocks/>
          </p:cNvSpPr>
          <p:nvPr/>
        </p:nvSpPr>
        <p:spPr bwMode="auto">
          <a:xfrm>
            <a:off x="5959672"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0" name="TextBox 9"/>
          <p:cNvSpPr txBox="1"/>
          <p:nvPr/>
        </p:nvSpPr>
        <p:spPr>
          <a:xfrm>
            <a:off x="1151567" y="3632990"/>
            <a:ext cx="5268807" cy="515013"/>
          </a:xfrm>
          <a:prstGeom prst="rect">
            <a:avLst/>
          </a:prstGeom>
          <a:noFill/>
        </p:spPr>
        <p:txBody>
          <a:bodyPr wrap="square" lIns="0" tIns="0" rIns="0" bIns="0" rtlCol="0">
            <a:spAutoFit/>
          </a:bodyPr>
          <a:lstStyle/>
          <a:p>
            <a:pPr defTabSz="914377">
              <a:lnSpc>
                <a:spcPts val="2133"/>
              </a:lnSpc>
            </a:pPr>
            <a:r>
              <a:rPr lang="en-GB" sz="1600" b="1" i="1" dirty="0">
                <a:solidFill>
                  <a:prstClr val="black"/>
                </a:solidFill>
                <a:latin typeface="Times New Roman" panose="02020603050405020304" pitchFamily="18" charset="0"/>
                <a:ea typeface="Times New Roman" panose="02020603050405020304" pitchFamily="18" charset="0"/>
              </a:rPr>
              <a:t>Improving Career Prospects &amp; Workforce Productivity!</a:t>
            </a:r>
            <a:endParaRPr lang="en-US" sz="1600" b="1" i="1" dirty="0">
              <a:solidFill>
                <a:prstClr val="black"/>
              </a:solidFill>
              <a:latin typeface="Simplified Arabic Fixed" panose="020F0502020204030204" pitchFamily="34" charset="0"/>
              <a:cs typeface="Simplified Arabic Fixed" panose="020F0502020204030204" pitchFamily="34" charset="0"/>
            </a:endParaRPr>
          </a:p>
          <a:p>
            <a:pPr defTabSz="914377">
              <a:lnSpc>
                <a:spcPts val="2133"/>
              </a:lnSpc>
            </a:pPr>
            <a:endParaRPr lang="en-US" sz="1600" b="1" cap="all" spc="27" dirty="0">
              <a:solidFill>
                <a:prstClr val="white">
                  <a:lumMod val="50000"/>
                </a:prstClr>
              </a:solidFill>
              <a:latin typeface="Lato Black" panose="020F0A02020204030203" pitchFamily="34" charset="0"/>
            </a:endParaRPr>
          </a:p>
        </p:txBody>
      </p:sp>
      <p:sp>
        <p:nvSpPr>
          <p:cNvPr id="13" name="TextBox 12"/>
          <p:cNvSpPr txBox="1"/>
          <p:nvPr/>
        </p:nvSpPr>
        <p:spPr>
          <a:xfrm>
            <a:off x="859353" y="4058016"/>
            <a:ext cx="328919" cy="215444"/>
          </a:xfrm>
          <a:prstGeom prst="rect">
            <a:avLst/>
          </a:prstGeom>
          <a:noFill/>
        </p:spPr>
        <p:txBody>
          <a:bodyPr wrap="square" lIns="0" tIns="0" rIns="0" bIns="0" rtlCol="0">
            <a:spAutoFit/>
          </a:bodyPr>
          <a:lstStyle/>
          <a:p>
            <a:pPr algn="ctr" defTabSz="914377"/>
            <a:endParaRPr lang="en-US" sz="1400" cap="all" spc="93" dirty="0">
              <a:solidFill>
                <a:prstClr val="white"/>
              </a:solidFill>
              <a:latin typeface="Lato Black" panose="020F0A02020204030203" pitchFamily="34" charset="0"/>
            </a:endParaRPr>
          </a:p>
        </p:txBody>
      </p:sp>
      <p:sp>
        <p:nvSpPr>
          <p:cNvPr id="18" name="Freeform 5"/>
          <p:cNvSpPr>
            <a:spLocks/>
          </p:cNvSpPr>
          <p:nvPr/>
        </p:nvSpPr>
        <p:spPr bwMode="auto">
          <a:xfrm>
            <a:off x="923833" y="1430016"/>
            <a:ext cx="906055" cy="2012533"/>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pic>
        <p:nvPicPr>
          <p:cNvPr id="19" name="Picture Placeholder 18" descr="slider-bg-6.jpg"/>
          <p:cNvPicPr>
            <a:picLocks noGrp="1" noChangeAspect="1"/>
          </p:cNvPicPr>
          <p:nvPr>
            <p:ph type="pic" sz="quarter" idx="10"/>
          </p:nvPr>
        </p:nvPicPr>
        <p:blipFill>
          <a:blip r:embed="rId4" cstate="print"/>
          <a:srcRect l="5800" r="5800"/>
          <a:stretch>
            <a:fillRect/>
          </a:stretch>
        </p:blipFill>
        <p:spPr>
          <a:effectLst>
            <a:outerShdw blurRad="50800" dist="38100" dir="2700000" algn="tl" rotWithShape="0">
              <a:prstClr val="black">
                <a:alpha val="40000"/>
              </a:prstClr>
            </a:outerShdw>
          </a:effectLst>
        </p:spPr>
      </p:pic>
      <p:pic>
        <p:nvPicPr>
          <p:cNvPr id="23" name="Picture Placeholder 22" descr="creative-image-many-business-people-conference-group-meeting.jpg"/>
          <p:cNvPicPr>
            <a:picLocks noGrp="1" noChangeAspect="1"/>
          </p:cNvPicPr>
          <p:nvPr>
            <p:ph type="pic" sz="quarter" idx="12"/>
          </p:nvPr>
        </p:nvPicPr>
        <p:blipFill>
          <a:blip r:embed="rId5" cstate="print"/>
          <a:srcRect l="17774" r="17774"/>
          <a:stretch>
            <a:fillRect/>
          </a:stretch>
        </p:blipFill>
        <p:spPr>
          <a:effectLst>
            <a:outerShdw blurRad="50800" dist="38100" dir="2700000" algn="tl" rotWithShape="0">
              <a:prstClr val="black">
                <a:alpha val="40000"/>
              </a:prstClr>
            </a:outerShdw>
          </a:effectLst>
        </p:spPr>
      </p:pic>
      <p:pic>
        <p:nvPicPr>
          <p:cNvPr id="24" name="Picture Placeholder 23" descr="slider-bg-5.jpg"/>
          <p:cNvPicPr>
            <a:picLocks noGrp="1" noChangeAspect="1"/>
          </p:cNvPicPr>
          <p:nvPr>
            <p:ph type="pic" sz="quarter" idx="13"/>
          </p:nvPr>
        </p:nvPicPr>
        <p:blipFill>
          <a:blip r:embed="rId6" cstate="print"/>
          <a:srcRect l="5800" r="5800"/>
          <a:stretch>
            <a:fillRect/>
          </a:stretch>
        </p:blipFill>
        <p:spPr>
          <a:effectLst>
            <a:outerShdw blurRad="50800" dist="38100" dir="2700000" algn="tl" rotWithShape="0">
              <a:prstClr val="black">
                <a:alpha val="40000"/>
              </a:prstClr>
            </a:outerShdw>
          </a:effectLst>
        </p:spPr>
      </p:pic>
      <p:sp>
        <p:nvSpPr>
          <p:cNvPr id="15" name="TextBox 14"/>
          <p:cNvSpPr txBox="1"/>
          <p:nvPr/>
        </p:nvSpPr>
        <p:spPr>
          <a:xfrm>
            <a:off x="7120681" y="6300034"/>
            <a:ext cx="4480323" cy="174343"/>
          </a:xfrm>
          <a:prstGeom prst="rect">
            <a:avLst/>
          </a:prstGeom>
          <a:noFill/>
        </p:spPr>
        <p:txBody>
          <a:bodyPr wrap="square" lIns="0" tIns="0" rIns="0" bIns="0" rtlCol="0">
            <a:spAutoFit/>
          </a:bodyPr>
          <a:lstStyle/>
          <a:p>
            <a:pPr algn="ctr" defTabSz="914377"/>
            <a:r>
              <a:rPr lang="en-US" sz="1133" b="1" spc="800" dirty="0">
                <a:solidFill>
                  <a:prstClr val="white"/>
                </a:solidFill>
                <a:latin typeface="Lato" panose="020F0502020204030203" pitchFamily="34" charset="0"/>
              </a:rPr>
              <a:t>WWW.AGILEMASTERS.ORG</a:t>
            </a:r>
          </a:p>
        </p:txBody>
      </p:sp>
      <p:pic>
        <p:nvPicPr>
          <p:cNvPr id="5" name="Picture Placeholder 4" descr="A collage of people in different colors&#10;&#10;Description automatically generated">
            <a:extLst>
              <a:ext uri="{FF2B5EF4-FFF2-40B4-BE49-F238E27FC236}">
                <a16:creationId xmlns:a16="http://schemas.microsoft.com/office/drawing/2014/main" id="{C9C30F9E-694B-C771-2280-B0EB77B9C78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2449" r="12449"/>
          <a:stretch>
            <a:fillRect/>
          </a:stretch>
        </p:blipFill>
        <p:spPr/>
      </p:pic>
      <p:sp>
        <p:nvSpPr>
          <p:cNvPr id="6" name="TextBox 5">
            <a:extLst>
              <a:ext uri="{FF2B5EF4-FFF2-40B4-BE49-F238E27FC236}">
                <a16:creationId xmlns:a16="http://schemas.microsoft.com/office/drawing/2014/main" id="{83F4DFB2-7BAD-3D1A-816E-6255F639C406}"/>
              </a:ext>
            </a:extLst>
          </p:cNvPr>
          <p:cNvSpPr txBox="1"/>
          <p:nvPr/>
        </p:nvSpPr>
        <p:spPr>
          <a:xfrm>
            <a:off x="845206" y="5915671"/>
            <a:ext cx="5516509" cy="184666"/>
          </a:xfrm>
          <a:prstGeom prst="rect">
            <a:avLst/>
          </a:prstGeom>
          <a:noFill/>
        </p:spPr>
        <p:txBody>
          <a:bodyPr wrap="square" lIns="0" tIns="0" rIns="0" bIns="0" rtlCol="0">
            <a:spAutoFit/>
          </a:bodyPr>
          <a:lstStyle/>
          <a:p>
            <a:pPr algn="ctr" defTabSz="914377"/>
            <a:r>
              <a:rPr lang="en-US" sz="1200" b="1" spc="800" dirty="0">
                <a:solidFill>
                  <a:prstClr val="white">
                    <a:lumMod val="85000"/>
                  </a:prstClr>
                </a:solidFill>
                <a:latin typeface="Lato" panose="020F0502020204030203" pitchFamily="34" charset="0"/>
              </a:rPr>
              <a:t>AGILE MASTERS INC.</a:t>
            </a:r>
          </a:p>
        </p:txBody>
      </p:sp>
    </p:spTree>
    <p:extLst>
      <p:ext uri="{BB962C8B-B14F-4D97-AF65-F5344CB8AC3E}">
        <p14:creationId xmlns:p14="http://schemas.microsoft.com/office/powerpoint/2010/main" val="1510212832"/>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750"/>
                                        <p:tgtEl>
                                          <p:spTgt spid="16"/>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p:bldP spid="18" grpId="0" animBg="1"/>
      <p:bldP spid="1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5"/>
          <p:cNvSpPr>
            <a:spLocks/>
          </p:cNvSpPr>
          <p:nvPr/>
        </p:nvSpPr>
        <p:spPr bwMode="auto">
          <a:xfrm>
            <a:off x="6673816"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alpha val="8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3" name="TextBox 2">
            <a:extLst>
              <a:ext uri="{FF2B5EF4-FFF2-40B4-BE49-F238E27FC236}">
                <a16:creationId xmlns:a16="http://schemas.microsoft.com/office/drawing/2014/main" id="{681A564B-B284-4788-710A-D5E210413932}"/>
              </a:ext>
            </a:extLst>
          </p:cNvPr>
          <p:cNvSpPr txBox="1"/>
          <p:nvPr/>
        </p:nvSpPr>
        <p:spPr>
          <a:xfrm>
            <a:off x="11573339" y="6315862"/>
            <a:ext cx="539636"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13</a:t>
            </a:r>
          </a:p>
        </p:txBody>
      </p:sp>
      <p:sp>
        <p:nvSpPr>
          <p:cNvPr id="9" name="TextBox 8">
            <a:extLst>
              <a:ext uri="{FF2B5EF4-FFF2-40B4-BE49-F238E27FC236}">
                <a16:creationId xmlns:a16="http://schemas.microsoft.com/office/drawing/2014/main" id="{82C273D0-6765-783C-7FBA-C86EED06CF72}"/>
              </a:ext>
            </a:extLst>
          </p:cNvPr>
          <p:cNvSpPr txBox="1"/>
          <p:nvPr/>
        </p:nvSpPr>
        <p:spPr>
          <a:xfrm>
            <a:off x="1605783" y="402510"/>
            <a:ext cx="3980008" cy="417037"/>
          </a:xfrm>
          <a:prstGeom prst="rect">
            <a:avLst/>
          </a:prstGeom>
          <a:noFill/>
        </p:spPr>
        <p:txBody>
          <a:bodyPr wrap="square" lIns="0" tIns="0" rIns="0" bIns="0" rtlCol="0">
            <a:spAutoFit/>
          </a:bodyPr>
          <a:lstStyle/>
          <a:p>
            <a:pPr defTabSz="914377">
              <a:lnSpc>
                <a:spcPts val="3200"/>
              </a:lnSpc>
            </a:pPr>
            <a:r>
              <a:rPr lang="en-US" sz="2000" b="1" cap="all" spc="67" dirty="0">
                <a:solidFill>
                  <a:schemeClr val="tx1">
                    <a:lumMod val="50000"/>
                    <a:lumOff val="50000"/>
                  </a:schemeClr>
                </a:solidFill>
                <a:latin typeface="Lato Black" panose="020F0A02020204030203" pitchFamily="34" charset="0"/>
              </a:rPr>
              <a:t>BENEFITS</a:t>
            </a:r>
            <a:r>
              <a:rPr lang="en-US" sz="2000" b="1" cap="all" spc="67" dirty="0">
                <a:solidFill>
                  <a:srgbClr val="C00000"/>
                </a:solidFill>
                <a:latin typeface="Lato Black" panose="020F0A02020204030203" pitchFamily="34" charset="0"/>
              </a:rPr>
              <a:t> TO the country</a:t>
            </a:r>
            <a:r>
              <a:rPr lang="en-US" sz="4000" b="1" cap="all" spc="67" dirty="0">
                <a:solidFill>
                  <a:srgbClr val="C00000"/>
                </a:solidFill>
                <a:latin typeface="Lato Black" panose="020F0A02020204030203" pitchFamily="34" charset="0"/>
              </a:rPr>
              <a:t>?</a:t>
            </a:r>
          </a:p>
        </p:txBody>
      </p:sp>
      <p:pic>
        <p:nvPicPr>
          <p:cNvPr id="11" name="Picture 10">
            <a:extLst>
              <a:ext uri="{FF2B5EF4-FFF2-40B4-BE49-F238E27FC236}">
                <a16:creationId xmlns:a16="http://schemas.microsoft.com/office/drawing/2014/main" id="{742F8444-7396-DC7F-2B8D-4351E4C84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41" y="-76982"/>
            <a:ext cx="1102668" cy="1267097"/>
          </a:xfrm>
          <a:prstGeom prst="rect">
            <a:avLst/>
          </a:prstGeom>
        </p:spPr>
      </p:pic>
      <p:sp>
        <p:nvSpPr>
          <p:cNvPr id="13" name="TextBox 12">
            <a:extLst>
              <a:ext uri="{FF2B5EF4-FFF2-40B4-BE49-F238E27FC236}">
                <a16:creationId xmlns:a16="http://schemas.microsoft.com/office/drawing/2014/main" id="{74DB1750-4753-AFB0-8A67-B1EAEA58345A}"/>
              </a:ext>
            </a:extLst>
          </p:cNvPr>
          <p:cNvSpPr txBox="1"/>
          <p:nvPr/>
        </p:nvSpPr>
        <p:spPr>
          <a:xfrm>
            <a:off x="3932928" y="1101443"/>
            <a:ext cx="3300488" cy="4616648"/>
          </a:xfrm>
          <a:prstGeom prst="rect">
            <a:avLst/>
          </a:prstGeom>
          <a:noFill/>
        </p:spPr>
        <p:txBody>
          <a:bodyPr wrap="square" lIns="0" tIns="0" rIns="0" bIns="0" rtlCol="0">
            <a:spAutoFit/>
          </a:bodyPr>
          <a:lstStyle/>
          <a:p>
            <a:r>
              <a:rPr lang="en-US" sz="13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 Educational Advancements</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1. Modernized Curriculum: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Integrating Agile training keeps university programs more relevant and aligned with global industry standards.</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2. Faculty Development: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Agile-trained educators introduce new teaching methods, improving education quality.</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3. Research &amp; Innovation: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fosters continuous improvement and innovation in academic research, advancing various fields.</a:t>
            </a:r>
          </a:p>
          <a:p>
            <a:r>
              <a:rPr lang="en-US" sz="1100" b="1" dirty="0">
                <a:latin typeface="Lato" panose="020F0502020204030203" pitchFamily="34" charset="0"/>
                <a:ea typeface="Lato" panose="020F0502020204030203" pitchFamily="34" charset="0"/>
                <a:cs typeface="Lato" panose="020F0502020204030203" pitchFamily="34" charset="0"/>
              </a:rPr>
              <a:t> </a:t>
            </a:r>
          </a:p>
          <a:p>
            <a:r>
              <a:rPr lang="en-US" sz="13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 Government and Policy</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1. Policy Alignment: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Government policies supporting Agile training aligns educational and economic strategies for national development.</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2. Public Sector Efficiency: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Applying Agile in government projects improves public services and resource management.</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3. National Development Goals: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training supports industrialization, innovation, human capital development, and aligns with national strategic aims.</a:t>
            </a:r>
          </a:p>
          <a:p>
            <a:r>
              <a:rPr lang="en-US" sz="1100" b="1" dirty="0">
                <a:latin typeface="Lato" panose="020F0502020204030203" pitchFamily="34" charset="0"/>
                <a:ea typeface="Lato" panose="020F0502020204030203" pitchFamily="34" charset="0"/>
                <a:cs typeface="Lato" panose="020F0502020204030203" pitchFamily="34" charset="0"/>
              </a:rPr>
              <a:t> </a:t>
            </a:r>
          </a:p>
          <a:p>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Agile training in the Country’ universities offers broad benefits toward driving economic growth, industry advancement, educational advances, social progress, and effective governance.</a:t>
            </a:r>
          </a:p>
        </p:txBody>
      </p:sp>
      <p:sp>
        <p:nvSpPr>
          <p:cNvPr id="14" name="TextBox 13">
            <a:extLst>
              <a:ext uri="{FF2B5EF4-FFF2-40B4-BE49-F238E27FC236}">
                <a16:creationId xmlns:a16="http://schemas.microsoft.com/office/drawing/2014/main" id="{2B1B1EF9-B10E-D27E-706A-311299E79C23}"/>
              </a:ext>
            </a:extLst>
          </p:cNvPr>
          <p:cNvSpPr txBox="1"/>
          <p:nvPr/>
        </p:nvSpPr>
        <p:spPr>
          <a:xfrm>
            <a:off x="304800" y="1083594"/>
            <a:ext cx="3381037" cy="5647700"/>
          </a:xfrm>
          <a:prstGeom prst="rect">
            <a:avLst/>
          </a:prstGeom>
          <a:noFill/>
        </p:spPr>
        <p:txBody>
          <a:bodyPr wrap="square" lIns="0" tIns="0" rIns="0" bIns="0" rtlCol="0">
            <a:spAutoFit/>
          </a:bodyPr>
          <a:lstStyle/>
          <a:p>
            <a:pPr algn="r"/>
            <a:r>
              <a:rPr lang="en-US" sz="13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 Economic Development</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1. Enhanced Workforce Skills: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training boosts workforce efficiency, increasing productivity and economic growth.</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2. Increased Employability: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certification make graduates more attractive to employers, reducing unemployment and strengthening the economy.</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3. Attracting Foreign Investment: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 skilled workforce attracts foreign investors, boosting the economy and creating jobs.</a:t>
            </a:r>
          </a:p>
          <a:p>
            <a:pPr algn="r"/>
            <a:r>
              <a:rPr lang="en-US" sz="1100" b="1" dirty="0">
                <a:latin typeface="Lato" panose="020F0502020204030203" pitchFamily="34" charset="0"/>
                <a:ea typeface="Lato" panose="020F0502020204030203" pitchFamily="34" charset="0"/>
                <a:cs typeface="Lato" panose="020F0502020204030203" pitchFamily="34" charset="0"/>
              </a:rPr>
              <a:t> </a:t>
            </a:r>
          </a:p>
          <a:p>
            <a:pPr algn="r"/>
            <a:r>
              <a:rPr lang="en-US" sz="13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 Industry Growth</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1. IT Sector Boost: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practices enhance project completion speed and efficiency, strengthening the Country’s IT sector.</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2. Startup Ecosystem: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methodologies foster innovation and flexibility, driving the growth of startups and small businesses.</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3. Improved Business Practices: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adoption improves project management and operations, leading to better business outcomes and growth.</a:t>
            </a:r>
          </a:p>
          <a:p>
            <a:pPr algn="r"/>
            <a:r>
              <a:rPr lang="en-US" sz="1100" b="1" dirty="0">
                <a:latin typeface="Lato" panose="020F0502020204030203" pitchFamily="34" charset="0"/>
                <a:ea typeface="Lato" panose="020F0502020204030203" pitchFamily="34" charset="0"/>
                <a:cs typeface="Lato" panose="020F0502020204030203" pitchFamily="34" charset="0"/>
              </a:rPr>
              <a:t> </a:t>
            </a:r>
          </a:p>
          <a:p>
            <a:pPr algn="r"/>
            <a:r>
              <a:rPr lang="en-US" sz="13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 Social Impact</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1. Empowerment of Youth: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Agile skills and certs. empower students to pursue meaningful careers, enhancing societal well-being and reducing poverty.</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2. Community Development: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Employment and business growth improve living standards and social development in communities.</a:t>
            </a:r>
          </a:p>
          <a:p>
            <a:pPr algn="r"/>
            <a:r>
              <a:rPr lang="en-US" sz="1200" b="1" dirty="0">
                <a:solidFill>
                  <a:schemeClr val="tx2"/>
                </a:solidFill>
                <a:latin typeface="Lato" panose="020F0502020204030203" pitchFamily="34" charset="0"/>
                <a:ea typeface="Lato" panose="020F0502020204030203" pitchFamily="34" charset="0"/>
                <a:cs typeface="Lato" panose="020F0502020204030203" pitchFamily="34" charset="0"/>
              </a:rPr>
              <a:t>3. Increased Global Competitiveness: </a:t>
            </a:r>
            <a:r>
              <a:rPr lang="en-US" sz="11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An Agile-trained workforce enhances the country’ global edge.</a:t>
            </a:r>
          </a:p>
        </p:txBody>
      </p:sp>
      <p:pic>
        <p:nvPicPr>
          <p:cNvPr id="24" name="Picture Placeholder 23" descr="A person sitting cross legged with a computer pointing up&#10;&#10;Description automatically generated">
            <a:extLst>
              <a:ext uri="{FF2B5EF4-FFF2-40B4-BE49-F238E27FC236}">
                <a16:creationId xmlns:a16="http://schemas.microsoft.com/office/drawing/2014/main" id="{9A9286C8-A1E6-A4E4-AF53-F71713AD9818}"/>
              </a:ext>
            </a:extLst>
          </p:cNvPr>
          <p:cNvPicPr>
            <a:picLocks noGrp="1" noChangeAspect="1"/>
          </p:cNvPicPr>
          <p:nvPr>
            <p:ph type="pic" sz="quarter" idx="10"/>
          </p:nvPr>
        </p:nvPicPr>
        <p:blipFill>
          <a:blip r:embed="rId4"/>
          <a:srcRect l="4627" r="4627"/>
          <a:stretch>
            <a:fillRect/>
          </a:stretch>
        </p:blipFill>
        <p:spPr>
          <a:xfrm>
            <a:off x="7370956" y="-2823"/>
            <a:ext cx="4821044" cy="6860823"/>
          </a:xfrm>
        </p:spPr>
      </p:pic>
      <p:pic>
        <p:nvPicPr>
          <p:cNvPr id="25" name="Picture Placeholder 23" descr="A person sitting cross legged with a computer pointing up&#10;&#10;Description automatically generated">
            <a:extLst>
              <a:ext uri="{FF2B5EF4-FFF2-40B4-BE49-F238E27FC236}">
                <a16:creationId xmlns:a16="http://schemas.microsoft.com/office/drawing/2014/main" id="{0B8D9E88-C0BB-9221-A59C-79795E429898}"/>
              </a:ext>
            </a:extLst>
          </p:cNvPr>
          <p:cNvPicPr>
            <a:picLocks noChangeAspect="1"/>
          </p:cNvPicPr>
          <p:nvPr/>
        </p:nvPicPr>
        <p:blipFill>
          <a:blip r:embed="rId4"/>
          <a:srcRect l="4627" r="4627"/>
          <a:stretch>
            <a:fillRect/>
          </a:stretch>
        </p:blipFill>
        <p:spPr>
          <a:xfrm>
            <a:off x="7023466" y="0"/>
            <a:ext cx="5168534" cy="6860823"/>
          </a:xfrm>
          <a:custGeom>
            <a:avLst/>
            <a:gdLst>
              <a:gd name="connsiteX0" fmla="*/ 0 w 4669666"/>
              <a:gd name="connsiteY0" fmla="*/ 0 h 5143500"/>
              <a:gd name="connsiteX1" fmla="*/ 4669666 w 4669666"/>
              <a:gd name="connsiteY1" fmla="*/ 0 h 5143500"/>
              <a:gd name="connsiteX2" fmla="*/ 4669666 w 4669666"/>
              <a:gd name="connsiteY2" fmla="*/ 5143500 h 5143500"/>
              <a:gd name="connsiteX3" fmla="*/ 0 w 4669666"/>
              <a:gd name="connsiteY3" fmla="*/ 5143500 h 5143500"/>
              <a:gd name="connsiteX4" fmla="*/ 0 w 4669666"/>
              <a:gd name="connsiteY4" fmla="*/ 0 h 5143500"/>
              <a:gd name="connsiteX0" fmla="*/ 1856316 w 4669666"/>
              <a:gd name="connsiteY0" fmla="*/ 0 h 5145617"/>
              <a:gd name="connsiteX1" fmla="*/ 4669666 w 4669666"/>
              <a:gd name="connsiteY1" fmla="*/ 2117 h 5145617"/>
              <a:gd name="connsiteX2" fmla="*/ 4669666 w 4669666"/>
              <a:gd name="connsiteY2" fmla="*/ 5145617 h 5145617"/>
              <a:gd name="connsiteX3" fmla="*/ 0 w 4669666"/>
              <a:gd name="connsiteY3" fmla="*/ 5145617 h 5145617"/>
              <a:gd name="connsiteX4" fmla="*/ 1856316 w 4669666"/>
              <a:gd name="connsiteY4" fmla="*/ 0 h 514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666" h="5145617">
                <a:moveTo>
                  <a:pt x="1856316" y="0"/>
                </a:moveTo>
                <a:lnTo>
                  <a:pt x="4669666" y="2117"/>
                </a:lnTo>
                <a:lnTo>
                  <a:pt x="4669666" y="5145617"/>
                </a:lnTo>
                <a:lnTo>
                  <a:pt x="0" y="5145617"/>
                </a:lnTo>
                <a:lnTo>
                  <a:pt x="1856316" y="0"/>
                </a:lnTo>
                <a:close/>
              </a:path>
            </a:pathLst>
          </a:custGeom>
        </p:spPr>
      </p:pic>
      <p:cxnSp>
        <p:nvCxnSpPr>
          <p:cNvPr id="2" name="Straight Connector 1">
            <a:extLst>
              <a:ext uri="{FF2B5EF4-FFF2-40B4-BE49-F238E27FC236}">
                <a16:creationId xmlns:a16="http://schemas.microsoft.com/office/drawing/2014/main" id="{85572051-6AEB-D7AC-8F65-788EF1AEFCCC}"/>
              </a:ext>
            </a:extLst>
          </p:cNvPr>
          <p:cNvCxnSpPr>
            <a:cxnSpLocks/>
          </p:cNvCxnSpPr>
          <p:nvPr/>
        </p:nvCxnSpPr>
        <p:spPr>
          <a:xfrm>
            <a:off x="1598689" y="862775"/>
            <a:ext cx="3618203" cy="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85760"/>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25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470805" y="0"/>
            <a:ext cx="6721195"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5" name="Freeform 25"/>
          <p:cNvSpPr>
            <a:spLocks/>
          </p:cNvSpPr>
          <p:nvPr/>
        </p:nvSpPr>
        <p:spPr bwMode="auto">
          <a:xfrm>
            <a:off x="-42532"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26" name="Freeform 5"/>
          <p:cNvSpPr>
            <a:spLocks/>
          </p:cNvSpPr>
          <p:nvPr/>
        </p:nvSpPr>
        <p:spPr bwMode="auto">
          <a:xfrm>
            <a:off x="970145" y="1271930"/>
            <a:ext cx="1081016" cy="24011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cxnSp>
        <p:nvCxnSpPr>
          <p:cNvPr id="14" name="Straight Connector 13"/>
          <p:cNvCxnSpPr>
            <a:cxnSpLocks/>
          </p:cNvCxnSpPr>
          <p:nvPr/>
        </p:nvCxnSpPr>
        <p:spPr>
          <a:xfrm>
            <a:off x="8677489" y="478298"/>
            <a:ext cx="0" cy="52207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Placeholder 26"/>
          <p:cNvPicPr>
            <a:picLocks noGrp="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2699576" y="2069532"/>
            <a:ext cx="2350887" cy="1567258"/>
          </a:xfrm>
        </p:spPr>
      </p:pic>
      <p:pic>
        <p:nvPicPr>
          <p:cNvPr id="29" name="Picture Placeholder 28"/>
          <p:cNvPicPr>
            <a:picLocks noGrp="1"/>
          </p:cNvPicPr>
          <p:nvPr>
            <p:ph type="pic" sz="quarter" idx="11"/>
          </p:nvPr>
        </p:nvPicPr>
        <p:blipFill rotWithShape="1">
          <a:blip r:embed="rId3" cstate="print">
            <a:extLst>
              <a:ext uri="{28A0092B-C50C-407E-A947-70E740481C1C}">
                <a14:useLocalDpi xmlns:a14="http://schemas.microsoft.com/office/drawing/2010/main" val="0"/>
              </a:ext>
            </a:extLst>
          </a:blip>
          <a:srcRect l="9072" r="9072"/>
          <a:stretch/>
        </p:blipFill>
        <p:spPr>
          <a:xfrm>
            <a:off x="3220481" y="3740577"/>
            <a:ext cx="2146300" cy="1560576"/>
          </a:xfrm>
        </p:spPr>
      </p:pic>
      <p:pic>
        <p:nvPicPr>
          <p:cNvPr id="28" name="Picture Placeholder 27"/>
          <p:cNvPicPr>
            <a:picLocks noGrp="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a:xfrm>
            <a:off x="1506415" y="3740577"/>
            <a:ext cx="2120425" cy="1562461"/>
          </a:xfr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4505" y="4536326"/>
            <a:ext cx="711007" cy="893485"/>
          </a:xfrm>
          <a:prstGeom prst="rect">
            <a:avLst/>
          </a:prstGeom>
        </p:spPr>
      </p:pic>
      <p:pic>
        <p:nvPicPr>
          <p:cNvPr id="12" name="Picture Placeholder 11" descr="A group of people sitting at a table&#10;&#10;Description automatically generated">
            <a:extLst>
              <a:ext uri="{FF2B5EF4-FFF2-40B4-BE49-F238E27FC236}">
                <a16:creationId xmlns:a16="http://schemas.microsoft.com/office/drawing/2014/main" id="{CB499956-4495-E5EB-8BE7-3F76C1AB199B}"/>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9319" r="19319"/>
          <a:stretch>
            <a:fillRect/>
          </a:stretch>
        </p:blipFill>
        <p:spPr>
          <a:xfrm>
            <a:off x="2171841" y="5433507"/>
            <a:ext cx="1765965" cy="1234532"/>
          </a:xfrm>
        </p:spPr>
      </p:pic>
      <p:sp>
        <p:nvSpPr>
          <p:cNvPr id="5" name="TextBox 4">
            <a:extLst>
              <a:ext uri="{FF2B5EF4-FFF2-40B4-BE49-F238E27FC236}">
                <a16:creationId xmlns:a16="http://schemas.microsoft.com/office/drawing/2014/main" id="{F4F43995-2720-0FC9-4F17-6AF6E01D35FA}"/>
              </a:ext>
            </a:extLst>
          </p:cNvPr>
          <p:cNvSpPr txBox="1"/>
          <p:nvPr/>
        </p:nvSpPr>
        <p:spPr>
          <a:xfrm>
            <a:off x="11652366" y="6315861"/>
            <a:ext cx="125319"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9</a:t>
            </a:r>
          </a:p>
        </p:txBody>
      </p:sp>
      <p:sp>
        <p:nvSpPr>
          <p:cNvPr id="4" name="TextBox 3">
            <a:extLst>
              <a:ext uri="{FF2B5EF4-FFF2-40B4-BE49-F238E27FC236}">
                <a16:creationId xmlns:a16="http://schemas.microsoft.com/office/drawing/2014/main" id="{85A3F036-8E62-8B26-4314-3AF40EB17D76}"/>
              </a:ext>
            </a:extLst>
          </p:cNvPr>
          <p:cNvSpPr txBox="1"/>
          <p:nvPr/>
        </p:nvSpPr>
        <p:spPr>
          <a:xfrm>
            <a:off x="1881041" y="391331"/>
            <a:ext cx="3962349" cy="1361783"/>
          </a:xfrm>
          <a:prstGeom prst="rect">
            <a:avLst/>
          </a:prstGeom>
          <a:noFill/>
        </p:spPr>
        <p:txBody>
          <a:bodyPr wrap="square" lIns="0" tIns="0" rIns="0" bIns="0" rtlCol="0">
            <a:spAutoFit/>
          </a:bodyPr>
          <a:lstStyle/>
          <a:p>
            <a:pPr algn="ctr" defTabSz="914377">
              <a:lnSpc>
                <a:spcPts val="3467"/>
              </a:lnSpc>
            </a:pPr>
            <a:endParaRPr lang="en-US" sz="4667" cap="all" spc="93" dirty="0">
              <a:solidFill>
                <a:schemeClr val="bg1">
                  <a:lumMod val="75000"/>
                </a:schemeClr>
              </a:solidFill>
              <a:latin typeface="Lato Black" panose="020F0A02020204030203" pitchFamily="34" charset="0"/>
            </a:endParaRPr>
          </a:p>
          <a:p>
            <a:pPr algn="ctr" defTabSz="914377">
              <a:lnSpc>
                <a:spcPts val="3467"/>
              </a:lnSpc>
            </a:pPr>
            <a:r>
              <a:rPr lang="en-US" sz="4667" cap="all" spc="93" dirty="0">
                <a:solidFill>
                  <a:schemeClr val="bg1">
                    <a:lumMod val="75000"/>
                  </a:schemeClr>
                </a:solidFill>
                <a:latin typeface="Lato Black" panose="020F0A02020204030203" pitchFamily="34" charset="0"/>
              </a:rPr>
              <a:t>AGILE MASTERS</a:t>
            </a:r>
          </a:p>
        </p:txBody>
      </p:sp>
      <p:sp>
        <p:nvSpPr>
          <p:cNvPr id="7" name="TextBox 6">
            <a:extLst>
              <a:ext uri="{FF2B5EF4-FFF2-40B4-BE49-F238E27FC236}">
                <a16:creationId xmlns:a16="http://schemas.microsoft.com/office/drawing/2014/main" id="{B4D38DD5-8196-0A7F-E1D1-35F87583DE69}"/>
              </a:ext>
            </a:extLst>
          </p:cNvPr>
          <p:cNvSpPr txBox="1"/>
          <p:nvPr/>
        </p:nvSpPr>
        <p:spPr>
          <a:xfrm>
            <a:off x="1587411" y="1726790"/>
            <a:ext cx="4480323" cy="220766"/>
          </a:xfrm>
          <a:prstGeom prst="rect">
            <a:avLst/>
          </a:prstGeom>
          <a:noFill/>
        </p:spPr>
        <p:txBody>
          <a:bodyPr wrap="square" lIns="0" tIns="0" rIns="0" bIns="0" rtlCol="0">
            <a:spAutoFit/>
          </a:bodyPr>
          <a:lstStyle/>
          <a:p>
            <a:pPr algn="ctr" defTabSz="914377">
              <a:lnSpc>
                <a:spcPts val="1467"/>
              </a:lnSpc>
              <a:spcAft>
                <a:spcPts val="1600"/>
              </a:spcAft>
            </a:pPr>
            <a:r>
              <a:rPr lang="en-US" sz="2800" b="1" dirty="0">
                <a:solidFill>
                  <a:schemeClr val="bg1">
                    <a:lumMod val="75000"/>
                  </a:schemeClr>
                </a:solidFill>
                <a:latin typeface="Lato" panose="020F0502020204030203" pitchFamily="34" charset="0"/>
              </a:rPr>
              <a:t>Offer Supports?</a:t>
            </a:r>
          </a:p>
        </p:txBody>
      </p:sp>
      <p:sp>
        <p:nvSpPr>
          <p:cNvPr id="8" name="TextBox 7">
            <a:extLst>
              <a:ext uri="{FF2B5EF4-FFF2-40B4-BE49-F238E27FC236}">
                <a16:creationId xmlns:a16="http://schemas.microsoft.com/office/drawing/2014/main" id="{E12EA916-AFB8-70D4-22EA-00F30309CB25}"/>
              </a:ext>
            </a:extLst>
          </p:cNvPr>
          <p:cNvSpPr txBox="1"/>
          <p:nvPr/>
        </p:nvSpPr>
        <p:spPr>
          <a:xfrm>
            <a:off x="1686640" y="507588"/>
            <a:ext cx="4480323" cy="196144"/>
          </a:xfrm>
          <a:prstGeom prst="rect">
            <a:avLst/>
          </a:prstGeom>
          <a:noFill/>
        </p:spPr>
        <p:txBody>
          <a:bodyPr wrap="square" lIns="0" tIns="0" rIns="0" bIns="0" rtlCol="0">
            <a:spAutoFit/>
          </a:bodyPr>
          <a:lstStyle/>
          <a:p>
            <a:pPr algn="ctr" defTabSz="914377">
              <a:lnSpc>
                <a:spcPts val="1467"/>
              </a:lnSpc>
              <a:spcAft>
                <a:spcPts val="1600"/>
              </a:spcAft>
            </a:pPr>
            <a:r>
              <a:rPr lang="en-US" b="1" dirty="0">
                <a:solidFill>
                  <a:schemeClr val="bg1">
                    <a:lumMod val="75000"/>
                  </a:schemeClr>
                </a:solidFill>
                <a:latin typeface="Lato" panose="020F0502020204030203" pitchFamily="34" charset="0"/>
              </a:rPr>
              <a:t>How Else Does</a:t>
            </a:r>
          </a:p>
        </p:txBody>
      </p:sp>
      <p:sp>
        <p:nvSpPr>
          <p:cNvPr id="9" name="TextBox 8">
            <a:extLst>
              <a:ext uri="{FF2B5EF4-FFF2-40B4-BE49-F238E27FC236}">
                <a16:creationId xmlns:a16="http://schemas.microsoft.com/office/drawing/2014/main" id="{A646E4F2-C74E-3922-FAC6-2A92C49E85C5}"/>
              </a:ext>
            </a:extLst>
          </p:cNvPr>
          <p:cNvSpPr txBox="1"/>
          <p:nvPr/>
        </p:nvSpPr>
        <p:spPr>
          <a:xfrm>
            <a:off x="8865406" y="538593"/>
            <a:ext cx="3145827" cy="5332229"/>
          </a:xfrm>
          <a:prstGeom prst="rect">
            <a:avLst/>
          </a:prstGeom>
          <a:noFill/>
        </p:spPr>
        <p:txBody>
          <a:bodyPr wrap="square" lIns="0" tIns="0" rIns="0" bIns="0" rtlCol="0">
            <a:spAutoFit/>
          </a:bodyPr>
          <a:lstStyle/>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7. REAL-WORLD PROJECTS: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Involve trained professionals in real-world Agile projects to gain practical experience.</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Collaborate with students/startups/companies </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to provide project-based learning opportunities.</a:t>
            </a:r>
          </a:p>
          <a:p>
            <a:endParaRPr lang="en-US" sz="1050" b="1"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8. ONLINE RESOURCES &amp; LEARNING PLATFORMS: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Constantly equip the portal/student’ dashboard with updated resources on Agile practices.</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9. COMPETITIONS: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Organize competitions on diverse Agile challenges to practically engage and equip professionals.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Offer prizes, scholarships, and internship opportunities for winners.</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10. AGILE STUDENT CLUBS: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Support the formation of Agile Student Clubs and societies within universities.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Provide resources &amp; guidance for club activities.</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11. NETWORKING EVENTS:</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Organize events where students get to interact with Agile professionals and showcase skills.</a:t>
            </a:r>
          </a:p>
          <a:p>
            <a:r>
              <a:rPr lang="en-US" sz="105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12. RESEARCH AND DEVELOPMENT:</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Encourage/Support/Publish research &amp; findings on Agile methodologies within the universities.</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13. COMMUNITY BUILDING:</a:t>
            </a:r>
          </a:p>
          <a:p>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Create online forums/ meetups/ groups for professionals to discuss and share Agile knowledge.</a:t>
            </a:r>
          </a:p>
        </p:txBody>
      </p:sp>
      <p:sp>
        <p:nvSpPr>
          <p:cNvPr id="10" name="TextBox 9">
            <a:extLst>
              <a:ext uri="{FF2B5EF4-FFF2-40B4-BE49-F238E27FC236}">
                <a16:creationId xmlns:a16="http://schemas.microsoft.com/office/drawing/2014/main" id="{D6D5B706-124F-CE81-346F-BDEBEF9E0642}"/>
              </a:ext>
            </a:extLst>
          </p:cNvPr>
          <p:cNvSpPr txBox="1"/>
          <p:nvPr/>
        </p:nvSpPr>
        <p:spPr>
          <a:xfrm>
            <a:off x="5623170" y="455546"/>
            <a:ext cx="2873549" cy="5493812"/>
          </a:xfrm>
          <a:prstGeom prst="rect">
            <a:avLst/>
          </a:prstGeom>
          <a:noFill/>
        </p:spPr>
        <p:txBody>
          <a:bodyPr wrap="square" lIns="0" tIns="0" rIns="0" bIns="0" rtlCol="0">
            <a:spAutoFit/>
          </a:bodyPr>
          <a:lstStyle/>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1. WORKSHOPS AND SEMINARS: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Agile Masters conducts strategic public and private sector sensitization the on best practices for embracing ongoing Agile transformation.</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Invite industry experts to share insights.</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2. SCHOLARSHIP PROGRAMS: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Besides its established scholarship initiative for University students &amp; workforce…</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A.M. Offers support to facilitate prospects in securing extra scholarships down to 0% co-pay.</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3. COLLABORATION WITH UNIVERSITIES: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Partner with the university to include Agile methods in their IT/Engr. and Business courses.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Provide guest lectures and practical sessions as part of the university curriculum.</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4. CERTIFICATION PROGRAMS: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Partner with educational bodies to integrate Agile certification into the school’ curriculum.</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5. MENTORSHIP PROGRAM:</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Avail its community of Agile Experts to offer students 24/7 live Agile coaching support.</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Host Instructor-led live Q&amp;A Sessions to address students’ applicable challenges.</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6. INTERNSHIP OPPORTUNITIES: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Network remote internships for students seeking broader careers in Agile Practices.</a:t>
            </a:r>
          </a:p>
          <a:p>
            <a:pPr algn="r"/>
            <a:r>
              <a:rPr lang="en-US" sz="105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 Expand the existing internship program to overtime accommodate more students.</a:t>
            </a:r>
          </a:p>
        </p:txBody>
      </p:sp>
      <p:sp>
        <p:nvSpPr>
          <p:cNvPr id="19" name="TextBox 18">
            <a:extLst>
              <a:ext uri="{FF2B5EF4-FFF2-40B4-BE49-F238E27FC236}">
                <a16:creationId xmlns:a16="http://schemas.microsoft.com/office/drawing/2014/main" id="{7863F87C-72D9-28E1-D2F5-03664B7C7811}"/>
              </a:ext>
            </a:extLst>
          </p:cNvPr>
          <p:cNvSpPr txBox="1"/>
          <p:nvPr/>
        </p:nvSpPr>
        <p:spPr>
          <a:xfrm>
            <a:off x="6039737" y="5933235"/>
            <a:ext cx="5621821" cy="461665"/>
          </a:xfrm>
          <a:prstGeom prst="rect">
            <a:avLst/>
          </a:prstGeom>
          <a:noFill/>
        </p:spPr>
        <p:txBody>
          <a:bodyPr wrap="square">
            <a:spAutoFit/>
          </a:bodyP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By implementing these initiatives, AGILE Masters significantly contributes to the Global Agile Transformation Drive through the Education Sector.</a:t>
            </a:r>
          </a:p>
        </p:txBody>
      </p:sp>
    </p:spTree>
    <p:extLst>
      <p:ext uri="{BB962C8B-B14F-4D97-AF65-F5344CB8AC3E}">
        <p14:creationId xmlns:p14="http://schemas.microsoft.com/office/powerpoint/2010/main" val="3688787559"/>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childTnLst>
                          </p:cTn>
                        </p:par>
                        <p:par>
                          <p:cTn id="38" fill="hold">
                            <p:stCondLst>
                              <p:cond delay="425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475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525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750"/>
                            </p:stCondLst>
                            <p:childTnLst>
                              <p:par>
                                <p:cTn id="51" presetID="2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4D909D9-DF13-681B-8F85-F2120DAD3062}"/>
              </a:ext>
            </a:extLst>
          </p:cNvPr>
          <p:cNvSpPr txBox="1">
            <a:spLocks/>
          </p:cNvSpPr>
          <p:nvPr/>
        </p:nvSpPr>
        <p:spPr>
          <a:xfrm>
            <a:off x="409182" y="772042"/>
            <a:ext cx="5641080" cy="37817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r>
              <a:rPr lang="en-US" sz="2400" b="1" dirty="0">
                <a:solidFill>
                  <a:srgbClr val="5B9BD5"/>
                </a:solidFill>
                <a:latin typeface="Lato" panose="020F0502020204030203" pitchFamily="34" charset="0"/>
                <a:ea typeface="Lato" panose="020F0502020204030203" pitchFamily="34" charset="0"/>
                <a:cs typeface="Lato" panose="020F0502020204030203" pitchFamily="34" charset="0"/>
              </a:rPr>
              <a:t>PROGRAM</a:t>
            </a:r>
            <a:r>
              <a:rPr lang="en-US" sz="2400" b="1"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2400"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PLAN</a:t>
            </a:r>
          </a:p>
        </p:txBody>
      </p:sp>
      <p:sp>
        <p:nvSpPr>
          <p:cNvPr id="6" name="TextBox 5">
            <a:extLst>
              <a:ext uri="{FF2B5EF4-FFF2-40B4-BE49-F238E27FC236}">
                <a16:creationId xmlns:a16="http://schemas.microsoft.com/office/drawing/2014/main" id="{F0E1652A-2B0B-C4F9-2614-D868569C1360}"/>
              </a:ext>
            </a:extLst>
          </p:cNvPr>
          <p:cNvSpPr txBox="1"/>
          <p:nvPr/>
        </p:nvSpPr>
        <p:spPr>
          <a:xfrm>
            <a:off x="1053226" y="4685156"/>
            <a:ext cx="3901680" cy="1661993"/>
          </a:xfrm>
          <a:prstGeom prst="rect">
            <a:avLst/>
          </a:prstGeom>
          <a:noFill/>
        </p:spPr>
        <p:txBody>
          <a:bodyPr wrap="square" lIns="0" tIns="0" rIns="0" bIns="0" rtlCol="0">
            <a:spAutoFit/>
          </a:bodyPr>
          <a:lstStyle/>
          <a:p>
            <a:pPr algn="ctr" defTabSz="914377"/>
            <a:r>
              <a:rPr lang="en-US" sz="1200" b="1" dirty="0">
                <a:solidFill>
                  <a:srgbClr val="5B9BD5">
                    <a:lumMod val="75000"/>
                  </a:srgbClr>
                </a:solidFill>
                <a:latin typeface="Lato" panose="020F0502020204030203" pitchFamily="34" charset="0"/>
                <a:ea typeface="Lato" panose="020F0502020204030203" pitchFamily="34" charset="0"/>
                <a:cs typeface="Lato" panose="020F0502020204030203" pitchFamily="34" charset="0"/>
              </a:rPr>
              <a:t>The Agile Sensitization Webinar:</a:t>
            </a:r>
          </a:p>
          <a:p>
            <a:pPr algn="ctr" defTabSz="914377"/>
            <a:r>
              <a:rPr lang="en-US" sz="1200" b="1" dirty="0">
                <a:solidFill>
                  <a:srgbClr val="5B9BD5">
                    <a:lumMod val="75000"/>
                  </a:srgbClr>
                </a:solidFill>
                <a:latin typeface="Lato" panose="020F0502020204030203" pitchFamily="34" charset="0"/>
                <a:ea typeface="Lato" panose="020F0502020204030203" pitchFamily="34" charset="0"/>
                <a:cs typeface="Lato" panose="020F0502020204030203" pitchFamily="34" charset="0"/>
              </a:rPr>
              <a:t>Pilot Program – Fridays 2-3pm WAT</a:t>
            </a:r>
          </a:p>
          <a:p>
            <a:pPr algn="ctr" defTabSz="914377"/>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This is a 60mins Agile Expose’ where prospective participants get better clarity or information on the </a:t>
            </a:r>
          </a:p>
          <a:p>
            <a:pPr algn="ctr" defTabSz="914377"/>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Agile Training &amp; Certification Program</a:t>
            </a:r>
          </a:p>
          <a:p>
            <a:pPr algn="ctr" defTabSz="914377"/>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With potentials of their prospectively enrolled course.</a:t>
            </a:r>
          </a:p>
          <a:p>
            <a:pPr algn="ctr" defTabSz="914377"/>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Taking advantage of this pre-event to understand who/ What/ When/ Where/ Why/ How/ How much is truly required to getting Agile Savvy &amp; Certified.</a:t>
            </a:r>
          </a:p>
        </p:txBody>
      </p:sp>
      <p:sp>
        <p:nvSpPr>
          <p:cNvPr id="7" name="Freeform 5">
            <a:extLst>
              <a:ext uri="{FF2B5EF4-FFF2-40B4-BE49-F238E27FC236}">
                <a16:creationId xmlns:a16="http://schemas.microsoft.com/office/drawing/2014/main" id="{BD7C7AE7-01CA-DBB6-7D7B-4623A6264C31}"/>
              </a:ext>
            </a:extLst>
          </p:cNvPr>
          <p:cNvSpPr>
            <a:spLocks noEditPoints="1"/>
          </p:cNvSpPr>
          <p:nvPr/>
        </p:nvSpPr>
        <p:spPr bwMode="auto">
          <a:xfrm>
            <a:off x="2253450" y="2560377"/>
            <a:ext cx="1753235" cy="1753235"/>
          </a:xfrm>
          <a:custGeom>
            <a:avLst/>
            <a:gdLst>
              <a:gd name="T0" fmla="*/ 1494 w 1598"/>
              <a:gd name="T1" fmla="*/ 803 h 1605"/>
              <a:gd name="T2" fmla="*/ 1598 w 1598"/>
              <a:gd name="T3" fmla="*/ 724 h 1605"/>
              <a:gd name="T4" fmla="*/ 1466 w 1598"/>
              <a:gd name="T5" fmla="*/ 605 h 1605"/>
              <a:gd name="T6" fmla="*/ 1523 w 1598"/>
              <a:gd name="T7" fmla="*/ 455 h 1605"/>
              <a:gd name="T8" fmla="*/ 1358 w 1598"/>
              <a:gd name="T9" fmla="*/ 389 h 1605"/>
              <a:gd name="T10" fmla="*/ 1361 w 1598"/>
              <a:gd name="T11" fmla="*/ 229 h 1605"/>
              <a:gd name="T12" fmla="*/ 1182 w 1598"/>
              <a:gd name="T13" fmla="*/ 223 h 1605"/>
              <a:gd name="T14" fmla="*/ 1130 w 1598"/>
              <a:gd name="T15" fmla="*/ 71 h 1605"/>
              <a:gd name="T16" fmla="*/ 961 w 1598"/>
              <a:gd name="T17" fmla="*/ 126 h 1605"/>
              <a:gd name="T18" fmla="*/ 860 w 1598"/>
              <a:gd name="T19" fmla="*/ 2 h 1605"/>
              <a:gd name="T20" fmla="*/ 737 w 1598"/>
              <a:gd name="T21" fmla="*/ 2 h 1605"/>
              <a:gd name="T22" fmla="*/ 637 w 1598"/>
              <a:gd name="T23" fmla="*/ 126 h 1605"/>
              <a:gd name="T24" fmla="*/ 467 w 1598"/>
              <a:gd name="T25" fmla="*/ 71 h 1605"/>
              <a:gd name="T26" fmla="*/ 415 w 1598"/>
              <a:gd name="T27" fmla="*/ 223 h 1605"/>
              <a:gd name="T28" fmla="*/ 237 w 1598"/>
              <a:gd name="T29" fmla="*/ 229 h 1605"/>
              <a:gd name="T30" fmla="*/ 240 w 1598"/>
              <a:gd name="T31" fmla="*/ 389 h 1605"/>
              <a:gd name="T32" fmla="*/ 75 w 1598"/>
              <a:gd name="T33" fmla="*/ 455 h 1605"/>
              <a:gd name="T34" fmla="*/ 132 w 1598"/>
              <a:gd name="T35" fmla="*/ 605 h 1605"/>
              <a:gd name="T36" fmla="*/ 0 w 1598"/>
              <a:gd name="T37" fmla="*/ 724 h 1605"/>
              <a:gd name="T38" fmla="*/ 104 w 1598"/>
              <a:gd name="T39" fmla="*/ 803 h 1605"/>
              <a:gd name="T40" fmla="*/ 0 w 1598"/>
              <a:gd name="T41" fmla="*/ 881 h 1605"/>
              <a:gd name="T42" fmla="*/ 132 w 1598"/>
              <a:gd name="T43" fmla="*/ 1000 h 1605"/>
              <a:gd name="T44" fmla="*/ 75 w 1598"/>
              <a:gd name="T45" fmla="*/ 1150 h 1605"/>
              <a:gd name="T46" fmla="*/ 240 w 1598"/>
              <a:gd name="T47" fmla="*/ 1216 h 1605"/>
              <a:gd name="T48" fmla="*/ 237 w 1598"/>
              <a:gd name="T49" fmla="*/ 1376 h 1605"/>
              <a:gd name="T50" fmla="*/ 415 w 1598"/>
              <a:gd name="T51" fmla="*/ 1383 h 1605"/>
              <a:gd name="T52" fmla="*/ 467 w 1598"/>
              <a:gd name="T53" fmla="*/ 1534 h 1605"/>
              <a:gd name="T54" fmla="*/ 637 w 1598"/>
              <a:gd name="T55" fmla="*/ 1479 h 1605"/>
              <a:gd name="T56" fmla="*/ 737 w 1598"/>
              <a:gd name="T57" fmla="*/ 1603 h 1605"/>
              <a:gd name="T58" fmla="*/ 860 w 1598"/>
              <a:gd name="T59" fmla="*/ 1603 h 1605"/>
              <a:gd name="T60" fmla="*/ 961 w 1598"/>
              <a:gd name="T61" fmla="*/ 1479 h 1605"/>
              <a:gd name="T62" fmla="*/ 1130 w 1598"/>
              <a:gd name="T63" fmla="*/ 1534 h 1605"/>
              <a:gd name="T64" fmla="*/ 1182 w 1598"/>
              <a:gd name="T65" fmla="*/ 1383 h 1605"/>
              <a:gd name="T66" fmla="*/ 1361 w 1598"/>
              <a:gd name="T67" fmla="*/ 1376 h 1605"/>
              <a:gd name="T68" fmla="*/ 1358 w 1598"/>
              <a:gd name="T69" fmla="*/ 1216 h 1605"/>
              <a:gd name="T70" fmla="*/ 1523 w 1598"/>
              <a:gd name="T71" fmla="*/ 1150 h 1605"/>
              <a:gd name="T72" fmla="*/ 1466 w 1598"/>
              <a:gd name="T73" fmla="*/ 1000 h 1605"/>
              <a:gd name="T74" fmla="*/ 1598 w 1598"/>
              <a:gd name="T75" fmla="*/ 881 h 1605"/>
              <a:gd name="T76" fmla="*/ 799 w 1598"/>
              <a:gd name="T77" fmla="*/ 1383 h 1605"/>
              <a:gd name="T78" fmla="*/ 799 w 1598"/>
              <a:gd name="T79" fmla="*/ 222 h 1605"/>
              <a:gd name="T80" fmla="*/ 799 w 1598"/>
              <a:gd name="T81" fmla="*/ 1383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8" h="1605">
                <a:moveTo>
                  <a:pt x="1493" y="845"/>
                </a:moveTo>
                <a:cubicBezTo>
                  <a:pt x="1494" y="831"/>
                  <a:pt x="1494" y="817"/>
                  <a:pt x="1494" y="803"/>
                </a:cubicBezTo>
                <a:cubicBezTo>
                  <a:pt x="1494" y="788"/>
                  <a:pt x="1494" y="774"/>
                  <a:pt x="1493" y="760"/>
                </a:cubicBezTo>
                <a:cubicBezTo>
                  <a:pt x="1534" y="753"/>
                  <a:pt x="1570" y="740"/>
                  <a:pt x="1598" y="724"/>
                </a:cubicBezTo>
                <a:cubicBezTo>
                  <a:pt x="1594" y="683"/>
                  <a:pt x="1587" y="642"/>
                  <a:pt x="1577" y="603"/>
                </a:cubicBezTo>
                <a:cubicBezTo>
                  <a:pt x="1545" y="598"/>
                  <a:pt x="1507" y="598"/>
                  <a:pt x="1466" y="605"/>
                </a:cubicBezTo>
                <a:cubicBezTo>
                  <a:pt x="1458" y="578"/>
                  <a:pt x="1448" y="551"/>
                  <a:pt x="1437" y="526"/>
                </a:cubicBezTo>
                <a:cubicBezTo>
                  <a:pt x="1472" y="504"/>
                  <a:pt x="1502" y="479"/>
                  <a:pt x="1523" y="455"/>
                </a:cubicBezTo>
                <a:cubicBezTo>
                  <a:pt x="1505" y="418"/>
                  <a:pt x="1485" y="383"/>
                  <a:pt x="1461" y="349"/>
                </a:cubicBezTo>
                <a:cubicBezTo>
                  <a:pt x="1430" y="355"/>
                  <a:pt x="1394" y="369"/>
                  <a:pt x="1358" y="389"/>
                </a:cubicBezTo>
                <a:cubicBezTo>
                  <a:pt x="1341" y="366"/>
                  <a:pt x="1323" y="345"/>
                  <a:pt x="1303" y="324"/>
                </a:cubicBezTo>
                <a:cubicBezTo>
                  <a:pt x="1330" y="292"/>
                  <a:pt x="1349" y="259"/>
                  <a:pt x="1361" y="229"/>
                </a:cubicBezTo>
                <a:cubicBezTo>
                  <a:pt x="1331" y="200"/>
                  <a:pt x="1300" y="174"/>
                  <a:pt x="1266" y="150"/>
                </a:cubicBezTo>
                <a:cubicBezTo>
                  <a:pt x="1239" y="166"/>
                  <a:pt x="1210" y="191"/>
                  <a:pt x="1182" y="223"/>
                </a:cubicBezTo>
                <a:cubicBezTo>
                  <a:pt x="1159" y="207"/>
                  <a:pt x="1135" y="193"/>
                  <a:pt x="1109" y="180"/>
                </a:cubicBezTo>
                <a:cubicBezTo>
                  <a:pt x="1123" y="141"/>
                  <a:pt x="1130" y="103"/>
                  <a:pt x="1130" y="71"/>
                </a:cubicBezTo>
                <a:cubicBezTo>
                  <a:pt x="1093" y="54"/>
                  <a:pt x="1055" y="40"/>
                  <a:pt x="1015" y="29"/>
                </a:cubicBezTo>
                <a:cubicBezTo>
                  <a:pt x="995" y="54"/>
                  <a:pt x="976" y="88"/>
                  <a:pt x="961" y="126"/>
                </a:cubicBezTo>
                <a:cubicBezTo>
                  <a:pt x="934" y="120"/>
                  <a:pt x="906" y="115"/>
                  <a:pt x="878" y="112"/>
                </a:cubicBezTo>
                <a:cubicBezTo>
                  <a:pt x="877" y="70"/>
                  <a:pt x="871" y="32"/>
                  <a:pt x="860" y="2"/>
                </a:cubicBezTo>
                <a:cubicBezTo>
                  <a:pt x="840" y="0"/>
                  <a:pt x="820" y="0"/>
                  <a:pt x="799" y="0"/>
                </a:cubicBezTo>
                <a:cubicBezTo>
                  <a:pt x="778" y="0"/>
                  <a:pt x="758" y="0"/>
                  <a:pt x="737" y="2"/>
                </a:cubicBezTo>
                <a:cubicBezTo>
                  <a:pt x="727" y="32"/>
                  <a:pt x="721" y="70"/>
                  <a:pt x="720" y="112"/>
                </a:cubicBezTo>
                <a:cubicBezTo>
                  <a:pt x="692" y="115"/>
                  <a:pt x="664" y="120"/>
                  <a:pt x="637" y="126"/>
                </a:cubicBezTo>
                <a:cubicBezTo>
                  <a:pt x="622" y="88"/>
                  <a:pt x="603" y="54"/>
                  <a:pt x="583" y="29"/>
                </a:cubicBezTo>
                <a:cubicBezTo>
                  <a:pt x="543" y="40"/>
                  <a:pt x="504" y="54"/>
                  <a:pt x="467" y="71"/>
                </a:cubicBezTo>
                <a:cubicBezTo>
                  <a:pt x="468" y="103"/>
                  <a:pt x="475" y="141"/>
                  <a:pt x="488" y="180"/>
                </a:cubicBezTo>
                <a:cubicBezTo>
                  <a:pt x="463" y="193"/>
                  <a:pt x="439" y="207"/>
                  <a:pt x="415" y="223"/>
                </a:cubicBezTo>
                <a:cubicBezTo>
                  <a:pt x="388" y="191"/>
                  <a:pt x="359" y="166"/>
                  <a:pt x="331" y="150"/>
                </a:cubicBezTo>
                <a:cubicBezTo>
                  <a:pt x="298" y="174"/>
                  <a:pt x="266" y="200"/>
                  <a:pt x="237" y="229"/>
                </a:cubicBezTo>
                <a:cubicBezTo>
                  <a:pt x="249" y="259"/>
                  <a:pt x="268" y="292"/>
                  <a:pt x="294" y="324"/>
                </a:cubicBezTo>
                <a:cubicBezTo>
                  <a:pt x="275" y="345"/>
                  <a:pt x="257" y="366"/>
                  <a:pt x="240" y="389"/>
                </a:cubicBezTo>
                <a:cubicBezTo>
                  <a:pt x="204" y="369"/>
                  <a:pt x="168" y="355"/>
                  <a:pt x="136" y="349"/>
                </a:cubicBezTo>
                <a:cubicBezTo>
                  <a:pt x="113" y="383"/>
                  <a:pt x="93" y="418"/>
                  <a:pt x="75" y="455"/>
                </a:cubicBezTo>
                <a:cubicBezTo>
                  <a:pt x="96" y="479"/>
                  <a:pt x="125" y="504"/>
                  <a:pt x="161" y="526"/>
                </a:cubicBezTo>
                <a:cubicBezTo>
                  <a:pt x="150" y="551"/>
                  <a:pt x="140" y="578"/>
                  <a:pt x="132" y="605"/>
                </a:cubicBezTo>
                <a:cubicBezTo>
                  <a:pt x="91" y="598"/>
                  <a:pt x="53" y="598"/>
                  <a:pt x="21" y="603"/>
                </a:cubicBezTo>
                <a:cubicBezTo>
                  <a:pt x="11" y="642"/>
                  <a:pt x="4" y="683"/>
                  <a:pt x="0" y="724"/>
                </a:cubicBezTo>
                <a:cubicBezTo>
                  <a:pt x="28" y="740"/>
                  <a:pt x="64" y="753"/>
                  <a:pt x="105" y="760"/>
                </a:cubicBezTo>
                <a:cubicBezTo>
                  <a:pt x="104" y="774"/>
                  <a:pt x="104" y="788"/>
                  <a:pt x="104" y="803"/>
                </a:cubicBezTo>
                <a:cubicBezTo>
                  <a:pt x="104" y="817"/>
                  <a:pt x="104" y="831"/>
                  <a:pt x="105" y="845"/>
                </a:cubicBezTo>
                <a:cubicBezTo>
                  <a:pt x="64" y="853"/>
                  <a:pt x="28" y="866"/>
                  <a:pt x="0" y="881"/>
                </a:cubicBezTo>
                <a:cubicBezTo>
                  <a:pt x="4" y="922"/>
                  <a:pt x="11" y="963"/>
                  <a:pt x="21" y="1002"/>
                </a:cubicBezTo>
                <a:cubicBezTo>
                  <a:pt x="53" y="1007"/>
                  <a:pt x="91" y="1007"/>
                  <a:pt x="132" y="1000"/>
                </a:cubicBezTo>
                <a:cubicBezTo>
                  <a:pt x="140" y="1028"/>
                  <a:pt x="150" y="1054"/>
                  <a:pt x="161" y="1080"/>
                </a:cubicBezTo>
                <a:cubicBezTo>
                  <a:pt x="125" y="1101"/>
                  <a:pt x="96" y="1126"/>
                  <a:pt x="75" y="1150"/>
                </a:cubicBezTo>
                <a:cubicBezTo>
                  <a:pt x="93" y="1187"/>
                  <a:pt x="113" y="1222"/>
                  <a:pt x="136" y="1256"/>
                </a:cubicBezTo>
                <a:cubicBezTo>
                  <a:pt x="168" y="1250"/>
                  <a:pt x="204" y="1237"/>
                  <a:pt x="240" y="1216"/>
                </a:cubicBezTo>
                <a:cubicBezTo>
                  <a:pt x="257" y="1239"/>
                  <a:pt x="275" y="1261"/>
                  <a:pt x="294" y="1281"/>
                </a:cubicBezTo>
                <a:cubicBezTo>
                  <a:pt x="268" y="1313"/>
                  <a:pt x="249" y="1346"/>
                  <a:pt x="237" y="1376"/>
                </a:cubicBezTo>
                <a:cubicBezTo>
                  <a:pt x="266" y="1405"/>
                  <a:pt x="298" y="1431"/>
                  <a:pt x="331" y="1455"/>
                </a:cubicBezTo>
                <a:cubicBezTo>
                  <a:pt x="359" y="1439"/>
                  <a:pt x="388" y="1414"/>
                  <a:pt x="415" y="1383"/>
                </a:cubicBezTo>
                <a:cubicBezTo>
                  <a:pt x="439" y="1398"/>
                  <a:pt x="463" y="1412"/>
                  <a:pt x="488" y="1425"/>
                </a:cubicBezTo>
                <a:cubicBezTo>
                  <a:pt x="475" y="1464"/>
                  <a:pt x="468" y="1502"/>
                  <a:pt x="467" y="1534"/>
                </a:cubicBezTo>
                <a:cubicBezTo>
                  <a:pt x="504" y="1551"/>
                  <a:pt x="543" y="1565"/>
                  <a:pt x="583" y="1576"/>
                </a:cubicBezTo>
                <a:cubicBezTo>
                  <a:pt x="603" y="1551"/>
                  <a:pt x="622" y="1518"/>
                  <a:pt x="637" y="1479"/>
                </a:cubicBezTo>
                <a:cubicBezTo>
                  <a:pt x="664" y="1485"/>
                  <a:pt x="692" y="1490"/>
                  <a:pt x="720" y="1493"/>
                </a:cubicBezTo>
                <a:cubicBezTo>
                  <a:pt x="721" y="1535"/>
                  <a:pt x="727" y="1573"/>
                  <a:pt x="737" y="1603"/>
                </a:cubicBezTo>
                <a:cubicBezTo>
                  <a:pt x="758" y="1605"/>
                  <a:pt x="778" y="1605"/>
                  <a:pt x="799" y="1605"/>
                </a:cubicBezTo>
                <a:cubicBezTo>
                  <a:pt x="820" y="1605"/>
                  <a:pt x="840" y="1605"/>
                  <a:pt x="860" y="1603"/>
                </a:cubicBezTo>
                <a:cubicBezTo>
                  <a:pt x="871" y="1573"/>
                  <a:pt x="877" y="1535"/>
                  <a:pt x="878" y="1493"/>
                </a:cubicBezTo>
                <a:cubicBezTo>
                  <a:pt x="906" y="1490"/>
                  <a:pt x="934" y="1485"/>
                  <a:pt x="961" y="1479"/>
                </a:cubicBezTo>
                <a:cubicBezTo>
                  <a:pt x="976" y="1518"/>
                  <a:pt x="995" y="1551"/>
                  <a:pt x="1015" y="1576"/>
                </a:cubicBezTo>
                <a:cubicBezTo>
                  <a:pt x="1055" y="1565"/>
                  <a:pt x="1093" y="1551"/>
                  <a:pt x="1130" y="1534"/>
                </a:cubicBezTo>
                <a:cubicBezTo>
                  <a:pt x="1130" y="1502"/>
                  <a:pt x="1123" y="1464"/>
                  <a:pt x="1109" y="1425"/>
                </a:cubicBezTo>
                <a:cubicBezTo>
                  <a:pt x="1135" y="1412"/>
                  <a:pt x="1159" y="1398"/>
                  <a:pt x="1182" y="1383"/>
                </a:cubicBezTo>
                <a:cubicBezTo>
                  <a:pt x="1210" y="1414"/>
                  <a:pt x="1239" y="1439"/>
                  <a:pt x="1266" y="1455"/>
                </a:cubicBezTo>
                <a:cubicBezTo>
                  <a:pt x="1300" y="1431"/>
                  <a:pt x="1331" y="1405"/>
                  <a:pt x="1361" y="1376"/>
                </a:cubicBezTo>
                <a:cubicBezTo>
                  <a:pt x="1349" y="1346"/>
                  <a:pt x="1330" y="1313"/>
                  <a:pt x="1303" y="1281"/>
                </a:cubicBezTo>
                <a:cubicBezTo>
                  <a:pt x="1323" y="1261"/>
                  <a:pt x="1341" y="1239"/>
                  <a:pt x="1358" y="1216"/>
                </a:cubicBezTo>
                <a:cubicBezTo>
                  <a:pt x="1394" y="1237"/>
                  <a:pt x="1430" y="1250"/>
                  <a:pt x="1462" y="1256"/>
                </a:cubicBezTo>
                <a:cubicBezTo>
                  <a:pt x="1485" y="1222"/>
                  <a:pt x="1505" y="1187"/>
                  <a:pt x="1523" y="1150"/>
                </a:cubicBezTo>
                <a:cubicBezTo>
                  <a:pt x="1502" y="1126"/>
                  <a:pt x="1472" y="1101"/>
                  <a:pt x="1437" y="1080"/>
                </a:cubicBezTo>
                <a:cubicBezTo>
                  <a:pt x="1448" y="1054"/>
                  <a:pt x="1458" y="1028"/>
                  <a:pt x="1466" y="1000"/>
                </a:cubicBezTo>
                <a:cubicBezTo>
                  <a:pt x="1507" y="1007"/>
                  <a:pt x="1545" y="1007"/>
                  <a:pt x="1577" y="1002"/>
                </a:cubicBezTo>
                <a:cubicBezTo>
                  <a:pt x="1587" y="963"/>
                  <a:pt x="1594" y="922"/>
                  <a:pt x="1598" y="881"/>
                </a:cubicBezTo>
                <a:cubicBezTo>
                  <a:pt x="1570" y="866"/>
                  <a:pt x="1534" y="853"/>
                  <a:pt x="1493" y="845"/>
                </a:cubicBezTo>
                <a:close/>
                <a:moveTo>
                  <a:pt x="799" y="1383"/>
                </a:moveTo>
                <a:cubicBezTo>
                  <a:pt x="478" y="1383"/>
                  <a:pt x="218" y="1123"/>
                  <a:pt x="218" y="803"/>
                </a:cubicBezTo>
                <a:cubicBezTo>
                  <a:pt x="218" y="482"/>
                  <a:pt x="478" y="222"/>
                  <a:pt x="799" y="222"/>
                </a:cubicBezTo>
                <a:cubicBezTo>
                  <a:pt x="1119" y="222"/>
                  <a:pt x="1379" y="482"/>
                  <a:pt x="1379" y="803"/>
                </a:cubicBezTo>
                <a:cubicBezTo>
                  <a:pt x="1379" y="1123"/>
                  <a:pt x="1119" y="1383"/>
                  <a:pt x="799" y="1383"/>
                </a:cubicBezTo>
                <a:close/>
              </a:path>
            </a:pathLst>
          </a:custGeom>
          <a:solidFill>
            <a:schemeClr val="accent3"/>
          </a:solidFill>
          <a:ln w="3175"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8" name="Freeform 5">
            <a:extLst>
              <a:ext uri="{FF2B5EF4-FFF2-40B4-BE49-F238E27FC236}">
                <a16:creationId xmlns:a16="http://schemas.microsoft.com/office/drawing/2014/main" id="{B8D5A9BA-341F-F6D3-1612-05E5D8DBADE9}"/>
              </a:ext>
            </a:extLst>
          </p:cNvPr>
          <p:cNvSpPr>
            <a:spLocks/>
          </p:cNvSpPr>
          <p:nvPr/>
        </p:nvSpPr>
        <p:spPr bwMode="auto">
          <a:xfrm>
            <a:off x="2109711" y="2453346"/>
            <a:ext cx="730101" cy="811741"/>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accent5"/>
          </a:solidFill>
          <a:ln w="1588">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81F89608-C590-65A0-7B5B-872430EC25C8}"/>
              </a:ext>
            </a:extLst>
          </p:cNvPr>
          <p:cNvCxnSpPr/>
          <p:nvPr/>
        </p:nvCxnSpPr>
        <p:spPr>
          <a:xfrm>
            <a:off x="3124968" y="4376197"/>
            <a:ext cx="0" cy="260876"/>
          </a:xfrm>
          <a:prstGeom prst="line">
            <a:avLst/>
          </a:prstGeom>
          <a:ln w="9525">
            <a:solidFill>
              <a:schemeClr val="accent5"/>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Freeform 8">
            <a:extLst>
              <a:ext uri="{FF2B5EF4-FFF2-40B4-BE49-F238E27FC236}">
                <a16:creationId xmlns:a16="http://schemas.microsoft.com/office/drawing/2014/main" id="{778B1951-5110-EB0D-2400-28BDC163998D}"/>
              </a:ext>
            </a:extLst>
          </p:cNvPr>
          <p:cNvSpPr>
            <a:spLocks noEditPoints="1"/>
          </p:cNvSpPr>
          <p:nvPr/>
        </p:nvSpPr>
        <p:spPr bwMode="auto">
          <a:xfrm>
            <a:off x="3982436" y="2560623"/>
            <a:ext cx="1756829" cy="1752744"/>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3"/>
          </a:solidFill>
          <a:ln w="3175"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4" name="TextBox 13">
            <a:extLst>
              <a:ext uri="{FF2B5EF4-FFF2-40B4-BE49-F238E27FC236}">
                <a16:creationId xmlns:a16="http://schemas.microsoft.com/office/drawing/2014/main" id="{244C671A-2887-971A-B98E-C72ED2D605D6}"/>
              </a:ext>
            </a:extLst>
          </p:cNvPr>
          <p:cNvSpPr txBox="1"/>
          <p:nvPr/>
        </p:nvSpPr>
        <p:spPr>
          <a:xfrm>
            <a:off x="2862434" y="695170"/>
            <a:ext cx="3591523" cy="1477328"/>
          </a:xfrm>
          <a:prstGeom prst="rect">
            <a:avLst/>
          </a:prstGeom>
          <a:noFill/>
        </p:spPr>
        <p:txBody>
          <a:bodyPr wrap="square" lIns="0" tIns="0" rIns="0" bIns="0" rtlCol="0">
            <a:spAutoFit/>
          </a:bodyPr>
          <a:lstStyle/>
          <a:p>
            <a:pPr algn="ctr" defTabSz="914377"/>
            <a:r>
              <a:rPr lang="en-US" sz="1200" b="1" dirty="0">
                <a:solidFill>
                  <a:srgbClr val="5B9BD5">
                    <a:lumMod val="75000"/>
                  </a:srgbClr>
                </a:solidFill>
                <a:latin typeface="Lato" panose="020F0502020204030203" pitchFamily="34" charset="0"/>
                <a:ea typeface="Lato" panose="020F0502020204030203" pitchFamily="34" charset="0"/>
                <a:cs typeface="Lato" panose="020F0502020204030203" pitchFamily="34" charset="0"/>
              </a:rPr>
              <a:t>Introduction to Agile – </a:t>
            </a:r>
          </a:p>
          <a:p>
            <a:pPr algn="ctr" defTabSz="914377"/>
            <a:r>
              <a:rPr lang="en-US" sz="1200" b="1" i="1" dirty="0">
                <a:solidFill>
                  <a:srgbClr val="5B9BD5">
                    <a:lumMod val="75000"/>
                  </a:srgbClr>
                </a:solidFill>
                <a:latin typeface="Lato" panose="020F0502020204030203" pitchFamily="34" charset="0"/>
                <a:ea typeface="Lato" panose="020F0502020204030203" pitchFamily="34" charset="0"/>
                <a:cs typeface="Lato" panose="020F0502020204030203" pitchFamily="34" charset="0"/>
              </a:rPr>
              <a:t>Scrum Fundamental Certified</a:t>
            </a:r>
          </a:p>
          <a:p>
            <a:pPr algn="ctr" defTabSz="914377"/>
            <a:r>
              <a:rPr lang="en-US" sz="1200" b="1" dirty="0">
                <a:solidFill>
                  <a:srgbClr val="5B9BD5">
                    <a:lumMod val="75000"/>
                  </a:srgbClr>
                </a:solidFill>
                <a:latin typeface="Lato" panose="020F0502020204030203" pitchFamily="34" charset="0"/>
                <a:ea typeface="Lato" panose="020F0502020204030203" pitchFamily="34" charset="0"/>
                <a:cs typeface="Lato" panose="020F0502020204030203" pitchFamily="34" charset="0"/>
              </a:rPr>
              <a:t>A Compulsory-for-all TRAINING PROGRAM</a:t>
            </a:r>
          </a:p>
          <a:p>
            <a:pPr algn="ctr" defTabSz="914377"/>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This is a 3hours Instructor-led Live-Class</a:t>
            </a:r>
          </a:p>
          <a:p>
            <a:pPr algn="ctr" defTabSz="914377"/>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tailored to help everyone get the basic understanding and key concepts of the Agile framework with how it enhances the delivery of successful projects,</a:t>
            </a:r>
          </a:p>
          <a:p>
            <a:pPr algn="ctr" defTabSz="914377"/>
            <a:r>
              <a:rPr lang="en-US" sz="1200" i="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plus</a:t>
            </a:r>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specifically what to expect from the main course.</a:t>
            </a:r>
            <a:endParaRPr lang="en-US" sz="12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15" name="Straight Connector 14">
            <a:extLst>
              <a:ext uri="{FF2B5EF4-FFF2-40B4-BE49-F238E27FC236}">
                <a16:creationId xmlns:a16="http://schemas.microsoft.com/office/drawing/2014/main" id="{9077E0CD-A813-A425-A219-B8DF7FCBADAF}"/>
              </a:ext>
            </a:extLst>
          </p:cNvPr>
          <p:cNvCxnSpPr/>
          <p:nvPr/>
        </p:nvCxnSpPr>
        <p:spPr>
          <a:xfrm>
            <a:off x="4894586" y="2225679"/>
            <a:ext cx="0" cy="267484"/>
          </a:xfrm>
          <a:prstGeom prst="line">
            <a:avLst/>
          </a:prstGeom>
          <a:ln w="9525">
            <a:solidFill>
              <a:schemeClr val="accent5"/>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7" name="Freeform 6">
            <a:extLst>
              <a:ext uri="{FF2B5EF4-FFF2-40B4-BE49-F238E27FC236}">
                <a16:creationId xmlns:a16="http://schemas.microsoft.com/office/drawing/2014/main" id="{8563DE38-74D0-27BC-2D60-33044CFFA616}"/>
              </a:ext>
            </a:extLst>
          </p:cNvPr>
          <p:cNvSpPr>
            <a:spLocks noEditPoints="1"/>
          </p:cNvSpPr>
          <p:nvPr/>
        </p:nvSpPr>
        <p:spPr bwMode="auto">
          <a:xfrm>
            <a:off x="5731604" y="2573633"/>
            <a:ext cx="1750701" cy="1758873"/>
          </a:xfrm>
          <a:custGeom>
            <a:avLst/>
            <a:gdLst>
              <a:gd name="T0" fmla="*/ 1495 w 1600"/>
              <a:gd name="T1" fmla="*/ 797 h 1606"/>
              <a:gd name="T2" fmla="*/ 1599 w 1600"/>
              <a:gd name="T3" fmla="*/ 717 h 1606"/>
              <a:gd name="T4" fmla="*/ 1465 w 1600"/>
              <a:gd name="T5" fmla="*/ 599 h 1606"/>
              <a:gd name="T6" fmla="*/ 1521 w 1600"/>
              <a:gd name="T7" fmla="*/ 449 h 1606"/>
              <a:gd name="T8" fmla="*/ 1355 w 1600"/>
              <a:gd name="T9" fmla="*/ 384 h 1606"/>
              <a:gd name="T10" fmla="*/ 1357 w 1600"/>
              <a:gd name="T11" fmla="*/ 224 h 1606"/>
              <a:gd name="T12" fmla="*/ 1179 w 1600"/>
              <a:gd name="T13" fmla="*/ 219 h 1606"/>
              <a:gd name="T14" fmla="*/ 1125 w 1600"/>
              <a:gd name="T15" fmla="*/ 68 h 1606"/>
              <a:gd name="T16" fmla="*/ 956 w 1600"/>
              <a:gd name="T17" fmla="*/ 125 h 1606"/>
              <a:gd name="T18" fmla="*/ 855 w 1600"/>
              <a:gd name="T19" fmla="*/ 1 h 1606"/>
              <a:gd name="T20" fmla="*/ 732 w 1600"/>
              <a:gd name="T21" fmla="*/ 3 h 1606"/>
              <a:gd name="T22" fmla="*/ 632 w 1600"/>
              <a:gd name="T23" fmla="*/ 128 h 1606"/>
              <a:gd name="T24" fmla="*/ 462 w 1600"/>
              <a:gd name="T25" fmla="*/ 74 h 1606"/>
              <a:gd name="T26" fmla="*/ 412 w 1600"/>
              <a:gd name="T27" fmla="*/ 226 h 1606"/>
              <a:gd name="T28" fmla="*/ 234 w 1600"/>
              <a:gd name="T29" fmla="*/ 234 h 1606"/>
              <a:gd name="T30" fmla="*/ 238 w 1600"/>
              <a:gd name="T31" fmla="*/ 394 h 1606"/>
              <a:gd name="T32" fmla="*/ 73 w 1600"/>
              <a:gd name="T33" fmla="*/ 462 h 1606"/>
              <a:gd name="T34" fmla="*/ 132 w 1600"/>
              <a:gd name="T35" fmla="*/ 610 h 1606"/>
              <a:gd name="T36" fmla="*/ 0 w 1600"/>
              <a:gd name="T37" fmla="*/ 731 h 1606"/>
              <a:gd name="T38" fmla="*/ 105 w 1600"/>
              <a:gd name="T39" fmla="*/ 809 h 1606"/>
              <a:gd name="T40" fmla="*/ 2 w 1600"/>
              <a:gd name="T41" fmla="*/ 888 h 1606"/>
              <a:gd name="T42" fmla="*/ 135 w 1600"/>
              <a:gd name="T43" fmla="*/ 1006 h 1606"/>
              <a:gd name="T44" fmla="*/ 79 w 1600"/>
              <a:gd name="T45" fmla="*/ 1156 h 1606"/>
              <a:gd name="T46" fmla="*/ 245 w 1600"/>
              <a:gd name="T47" fmla="*/ 1221 h 1606"/>
              <a:gd name="T48" fmla="*/ 243 w 1600"/>
              <a:gd name="T49" fmla="*/ 1381 h 1606"/>
              <a:gd name="T50" fmla="*/ 422 w 1600"/>
              <a:gd name="T51" fmla="*/ 1386 h 1606"/>
              <a:gd name="T52" fmla="*/ 475 w 1600"/>
              <a:gd name="T53" fmla="*/ 1537 h 1606"/>
              <a:gd name="T54" fmla="*/ 644 w 1600"/>
              <a:gd name="T55" fmla="*/ 1480 h 1606"/>
              <a:gd name="T56" fmla="*/ 746 w 1600"/>
              <a:gd name="T57" fmla="*/ 1604 h 1606"/>
              <a:gd name="T58" fmla="*/ 868 w 1600"/>
              <a:gd name="T59" fmla="*/ 1603 h 1606"/>
              <a:gd name="T60" fmla="*/ 968 w 1600"/>
              <a:gd name="T61" fmla="*/ 1477 h 1606"/>
              <a:gd name="T62" fmla="*/ 1138 w 1600"/>
              <a:gd name="T63" fmla="*/ 1531 h 1606"/>
              <a:gd name="T64" fmla="*/ 1189 w 1600"/>
              <a:gd name="T65" fmla="*/ 1379 h 1606"/>
              <a:gd name="T66" fmla="*/ 1367 w 1600"/>
              <a:gd name="T67" fmla="*/ 1371 h 1606"/>
              <a:gd name="T68" fmla="*/ 1362 w 1600"/>
              <a:gd name="T69" fmla="*/ 1212 h 1606"/>
              <a:gd name="T70" fmla="*/ 1527 w 1600"/>
              <a:gd name="T71" fmla="*/ 1144 h 1606"/>
              <a:gd name="T72" fmla="*/ 1469 w 1600"/>
              <a:gd name="T73" fmla="*/ 995 h 1606"/>
              <a:gd name="T74" fmla="*/ 1600 w 1600"/>
              <a:gd name="T75" fmla="*/ 874 h 1606"/>
              <a:gd name="T76" fmla="*/ 805 w 1600"/>
              <a:gd name="T77" fmla="*/ 1383 h 1606"/>
              <a:gd name="T78" fmla="*/ 795 w 1600"/>
              <a:gd name="T79" fmla="*/ 222 h 1606"/>
              <a:gd name="T80" fmla="*/ 805 w 1600"/>
              <a:gd name="T81" fmla="*/ 1383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0" h="1606">
                <a:moveTo>
                  <a:pt x="1494" y="839"/>
                </a:moveTo>
                <a:cubicBezTo>
                  <a:pt x="1495" y="825"/>
                  <a:pt x="1496" y="811"/>
                  <a:pt x="1495" y="797"/>
                </a:cubicBezTo>
                <a:cubicBezTo>
                  <a:pt x="1495" y="782"/>
                  <a:pt x="1495" y="768"/>
                  <a:pt x="1494" y="755"/>
                </a:cubicBezTo>
                <a:cubicBezTo>
                  <a:pt x="1534" y="746"/>
                  <a:pt x="1571" y="733"/>
                  <a:pt x="1599" y="717"/>
                </a:cubicBezTo>
                <a:cubicBezTo>
                  <a:pt x="1594" y="676"/>
                  <a:pt x="1587" y="636"/>
                  <a:pt x="1576" y="596"/>
                </a:cubicBezTo>
                <a:cubicBezTo>
                  <a:pt x="1545" y="592"/>
                  <a:pt x="1506" y="592"/>
                  <a:pt x="1465" y="599"/>
                </a:cubicBezTo>
                <a:cubicBezTo>
                  <a:pt x="1457" y="572"/>
                  <a:pt x="1447" y="546"/>
                  <a:pt x="1436" y="520"/>
                </a:cubicBezTo>
                <a:cubicBezTo>
                  <a:pt x="1471" y="498"/>
                  <a:pt x="1501" y="473"/>
                  <a:pt x="1521" y="449"/>
                </a:cubicBezTo>
                <a:cubicBezTo>
                  <a:pt x="1503" y="412"/>
                  <a:pt x="1482" y="377"/>
                  <a:pt x="1459" y="343"/>
                </a:cubicBezTo>
                <a:cubicBezTo>
                  <a:pt x="1428" y="350"/>
                  <a:pt x="1392" y="364"/>
                  <a:pt x="1355" y="384"/>
                </a:cubicBezTo>
                <a:cubicBezTo>
                  <a:pt x="1338" y="362"/>
                  <a:pt x="1320" y="340"/>
                  <a:pt x="1301" y="320"/>
                </a:cubicBezTo>
                <a:cubicBezTo>
                  <a:pt x="1326" y="287"/>
                  <a:pt x="1346" y="254"/>
                  <a:pt x="1357" y="224"/>
                </a:cubicBezTo>
                <a:cubicBezTo>
                  <a:pt x="1327" y="196"/>
                  <a:pt x="1296" y="169"/>
                  <a:pt x="1262" y="146"/>
                </a:cubicBezTo>
                <a:cubicBezTo>
                  <a:pt x="1235" y="163"/>
                  <a:pt x="1206" y="188"/>
                  <a:pt x="1179" y="219"/>
                </a:cubicBezTo>
                <a:cubicBezTo>
                  <a:pt x="1155" y="204"/>
                  <a:pt x="1131" y="190"/>
                  <a:pt x="1105" y="178"/>
                </a:cubicBezTo>
                <a:cubicBezTo>
                  <a:pt x="1119" y="138"/>
                  <a:pt x="1125" y="100"/>
                  <a:pt x="1125" y="68"/>
                </a:cubicBezTo>
                <a:cubicBezTo>
                  <a:pt x="1088" y="52"/>
                  <a:pt x="1050" y="38"/>
                  <a:pt x="1010" y="27"/>
                </a:cubicBezTo>
                <a:cubicBezTo>
                  <a:pt x="990" y="52"/>
                  <a:pt x="971" y="86"/>
                  <a:pt x="956" y="125"/>
                </a:cubicBezTo>
                <a:cubicBezTo>
                  <a:pt x="929" y="119"/>
                  <a:pt x="902" y="114"/>
                  <a:pt x="873" y="111"/>
                </a:cubicBezTo>
                <a:cubicBezTo>
                  <a:pt x="872" y="70"/>
                  <a:pt x="865" y="32"/>
                  <a:pt x="855" y="1"/>
                </a:cubicBezTo>
                <a:cubicBezTo>
                  <a:pt x="834" y="0"/>
                  <a:pt x="814" y="0"/>
                  <a:pt x="793" y="0"/>
                </a:cubicBezTo>
                <a:cubicBezTo>
                  <a:pt x="773" y="0"/>
                  <a:pt x="752" y="1"/>
                  <a:pt x="732" y="3"/>
                </a:cubicBezTo>
                <a:cubicBezTo>
                  <a:pt x="722" y="33"/>
                  <a:pt x="716" y="71"/>
                  <a:pt x="715" y="112"/>
                </a:cubicBezTo>
                <a:cubicBezTo>
                  <a:pt x="687" y="116"/>
                  <a:pt x="659" y="121"/>
                  <a:pt x="632" y="128"/>
                </a:cubicBezTo>
                <a:cubicBezTo>
                  <a:pt x="617" y="89"/>
                  <a:pt x="598" y="56"/>
                  <a:pt x="577" y="31"/>
                </a:cubicBezTo>
                <a:cubicBezTo>
                  <a:pt x="538" y="42"/>
                  <a:pt x="499" y="57"/>
                  <a:pt x="462" y="74"/>
                </a:cubicBezTo>
                <a:cubicBezTo>
                  <a:pt x="463" y="106"/>
                  <a:pt x="470" y="144"/>
                  <a:pt x="484" y="183"/>
                </a:cubicBezTo>
                <a:cubicBezTo>
                  <a:pt x="459" y="196"/>
                  <a:pt x="435" y="210"/>
                  <a:pt x="412" y="226"/>
                </a:cubicBezTo>
                <a:cubicBezTo>
                  <a:pt x="384" y="195"/>
                  <a:pt x="355" y="170"/>
                  <a:pt x="327" y="154"/>
                </a:cubicBezTo>
                <a:cubicBezTo>
                  <a:pt x="294" y="178"/>
                  <a:pt x="263" y="205"/>
                  <a:pt x="234" y="234"/>
                </a:cubicBezTo>
                <a:cubicBezTo>
                  <a:pt x="245" y="263"/>
                  <a:pt x="265" y="297"/>
                  <a:pt x="292" y="329"/>
                </a:cubicBezTo>
                <a:cubicBezTo>
                  <a:pt x="272" y="349"/>
                  <a:pt x="255" y="371"/>
                  <a:pt x="238" y="394"/>
                </a:cubicBezTo>
                <a:cubicBezTo>
                  <a:pt x="201" y="374"/>
                  <a:pt x="165" y="361"/>
                  <a:pt x="134" y="355"/>
                </a:cubicBezTo>
                <a:cubicBezTo>
                  <a:pt x="111" y="389"/>
                  <a:pt x="91" y="424"/>
                  <a:pt x="73" y="462"/>
                </a:cubicBezTo>
                <a:cubicBezTo>
                  <a:pt x="94" y="486"/>
                  <a:pt x="124" y="510"/>
                  <a:pt x="160" y="531"/>
                </a:cubicBezTo>
                <a:cubicBezTo>
                  <a:pt x="149" y="557"/>
                  <a:pt x="140" y="583"/>
                  <a:pt x="132" y="610"/>
                </a:cubicBezTo>
                <a:cubicBezTo>
                  <a:pt x="91" y="604"/>
                  <a:pt x="52" y="604"/>
                  <a:pt x="21" y="610"/>
                </a:cubicBezTo>
                <a:cubicBezTo>
                  <a:pt x="11" y="649"/>
                  <a:pt x="4" y="690"/>
                  <a:pt x="0" y="731"/>
                </a:cubicBezTo>
                <a:cubicBezTo>
                  <a:pt x="29" y="746"/>
                  <a:pt x="65" y="759"/>
                  <a:pt x="106" y="766"/>
                </a:cubicBezTo>
                <a:cubicBezTo>
                  <a:pt x="105" y="780"/>
                  <a:pt x="105" y="794"/>
                  <a:pt x="105" y="809"/>
                </a:cubicBezTo>
                <a:cubicBezTo>
                  <a:pt x="105" y="823"/>
                  <a:pt x="106" y="837"/>
                  <a:pt x="107" y="851"/>
                </a:cubicBezTo>
                <a:cubicBezTo>
                  <a:pt x="66" y="859"/>
                  <a:pt x="30" y="872"/>
                  <a:pt x="2" y="888"/>
                </a:cubicBezTo>
                <a:cubicBezTo>
                  <a:pt x="6" y="929"/>
                  <a:pt x="14" y="970"/>
                  <a:pt x="24" y="1009"/>
                </a:cubicBezTo>
                <a:cubicBezTo>
                  <a:pt x="56" y="1013"/>
                  <a:pt x="94" y="1013"/>
                  <a:pt x="135" y="1006"/>
                </a:cubicBezTo>
                <a:cubicBezTo>
                  <a:pt x="143" y="1033"/>
                  <a:pt x="153" y="1059"/>
                  <a:pt x="165" y="1085"/>
                </a:cubicBezTo>
                <a:cubicBezTo>
                  <a:pt x="129" y="1107"/>
                  <a:pt x="100" y="1132"/>
                  <a:pt x="79" y="1156"/>
                </a:cubicBezTo>
                <a:cubicBezTo>
                  <a:pt x="97" y="1193"/>
                  <a:pt x="118" y="1228"/>
                  <a:pt x="141" y="1262"/>
                </a:cubicBezTo>
                <a:cubicBezTo>
                  <a:pt x="173" y="1255"/>
                  <a:pt x="209" y="1242"/>
                  <a:pt x="245" y="1221"/>
                </a:cubicBezTo>
                <a:cubicBezTo>
                  <a:pt x="262" y="1244"/>
                  <a:pt x="280" y="1265"/>
                  <a:pt x="300" y="1285"/>
                </a:cubicBezTo>
                <a:cubicBezTo>
                  <a:pt x="274" y="1318"/>
                  <a:pt x="255" y="1351"/>
                  <a:pt x="243" y="1381"/>
                </a:cubicBezTo>
                <a:cubicBezTo>
                  <a:pt x="273" y="1410"/>
                  <a:pt x="305" y="1436"/>
                  <a:pt x="338" y="1459"/>
                </a:cubicBezTo>
                <a:cubicBezTo>
                  <a:pt x="365" y="1443"/>
                  <a:pt x="395" y="1417"/>
                  <a:pt x="422" y="1386"/>
                </a:cubicBezTo>
                <a:cubicBezTo>
                  <a:pt x="445" y="1401"/>
                  <a:pt x="470" y="1415"/>
                  <a:pt x="495" y="1427"/>
                </a:cubicBezTo>
                <a:cubicBezTo>
                  <a:pt x="482" y="1467"/>
                  <a:pt x="475" y="1505"/>
                  <a:pt x="475" y="1537"/>
                </a:cubicBezTo>
                <a:cubicBezTo>
                  <a:pt x="512" y="1553"/>
                  <a:pt x="551" y="1567"/>
                  <a:pt x="591" y="1578"/>
                </a:cubicBezTo>
                <a:cubicBezTo>
                  <a:pt x="611" y="1553"/>
                  <a:pt x="629" y="1519"/>
                  <a:pt x="644" y="1480"/>
                </a:cubicBezTo>
                <a:cubicBezTo>
                  <a:pt x="671" y="1486"/>
                  <a:pt x="699" y="1491"/>
                  <a:pt x="727" y="1494"/>
                </a:cubicBezTo>
                <a:cubicBezTo>
                  <a:pt x="728" y="1536"/>
                  <a:pt x="735" y="1574"/>
                  <a:pt x="746" y="1604"/>
                </a:cubicBezTo>
                <a:cubicBezTo>
                  <a:pt x="766" y="1605"/>
                  <a:pt x="786" y="1606"/>
                  <a:pt x="807" y="1605"/>
                </a:cubicBezTo>
                <a:cubicBezTo>
                  <a:pt x="828" y="1605"/>
                  <a:pt x="848" y="1604"/>
                  <a:pt x="868" y="1603"/>
                </a:cubicBezTo>
                <a:cubicBezTo>
                  <a:pt x="879" y="1572"/>
                  <a:pt x="885" y="1534"/>
                  <a:pt x="885" y="1493"/>
                </a:cubicBezTo>
                <a:cubicBezTo>
                  <a:pt x="913" y="1489"/>
                  <a:pt x="941" y="1484"/>
                  <a:pt x="968" y="1477"/>
                </a:cubicBezTo>
                <a:cubicBezTo>
                  <a:pt x="983" y="1516"/>
                  <a:pt x="1003" y="1549"/>
                  <a:pt x="1023" y="1574"/>
                </a:cubicBezTo>
                <a:cubicBezTo>
                  <a:pt x="1063" y="1563"/>
                  <a:pt x="1101" y="1548"/>
                  <a:pt x="1138" y="1531"/>
                </a:cubicBezTo>
                <a:cubicBezTo>
                  <a:pt x="1137" y="1499"/>
                  <a:pt x="1130" y="1461"/>
                  <a:pt x="1116" y="1422"/>
                </a:cubicBezTo>
                <a:cubicBezTo>
                  <a:pt x="1141" y="1409"/>
                  <a:pt x="1165" y="1395"/>
                  <a:pt x="1189" y="1379"/>
                </a:cubicBezTo>
                <a:cubicBezTo>
                  <a:pt x="1216" y="1410"/>
                  <a:pt x="1246" y="1435"/>
                  <a:pt x="1273" y="1451"/>
                </a:cubicBezTo>
                <a:cubicBezTo>
                  <a:pt x="1306" y="1427"/>
                  <a:pt x="1338" y="1400"/>
                  <a:pt x="1367" y="1371"/>
                </a:cubicBezTo>
                <a:cubicBezTo>
                  <a:pt x="1355" y="1342"/>
                  <a:pt x="1335" y="1309"/>
                  <a:pt x="1309" y="1277"/>
                </a:cubicBezTo>
                <a:cubicBezTo>
                  <a:pt x="1328" y="1256"/>
                  <a:pt x="1346" y="1234"/>
                  <a:pt x="1362" y="1212"/>
                </a:cubicBezTo>
                <a:cubicBezTo>
                  <a:pt x="1399" y="1231"/>
                  <a:pt x="1435" y="1245"/>
                  <a:pt x="1467" y="1250"/>
                </a:cubicBezTo>
                <a:cubicBezTo>
                  <a:pt x="1489" y="1217"/>
                  <a:pt x="1510" y="1181"/>
                  <a:pt x="1527" y="1144"/>
                </a:cubicBezTo>
                <a:cubicBezTo>
                  <a:pt x="1506" y="1120"/>
                  <a:pt x="1476" y="1095"/>
                  <a:pt x="1440" y="1074"/>
                </a:cubicBezTo>
                <a:cubicBezTo>
                  <a:pt x="1451" y="1048"/>
                  <a:pt x="1461" y="1022"/>
                  <a:pt x="1469" y="995"/>
                </a:cubicBezTo>
                <a:cubicBezTo>
                  <a:pt x="1510" y="1001"/>
                  <a:pt x="1548" y="1001"/>
                  <a:pt x="1580" y="995"/>
                </a:cubicBezTo>
                <a:cubicBezTo>
                  <a:pt x="1589" y="956"/>
                  <a:pt x="1596" y="916"/>
                  <a:pt x="1600" y="874"/>
                </a:cubicBezTo>
                <a:cubicBezTo>
                  <a:pt x="1572" y="859"/>
                  <a:pt x="1535" y="846"/>
                  <a:pt x="1494" y="839"/>
                </a:cubicBezTo>
                <a:close/>
                <a:moveTo>
                  <a:pt x="805" y="1383"/>
                </a:moveTo>
                <a:cubicBezTo>
                  <a:pt x="485" y="1386"/>
                  <a:pt x="223" y="1128"/>
                  <a:pt x="220" y="808"/>
                </a:cubicBezTo>
                <a:cubicBezTo>
                  <a:pt x="217" y="487"/>
                  <a:pt x="475" y="225"/>
                  <a:pt x="795" y="222"/>
                </a:cubicBezTo>
                <a:cubicBezTo>
                  <a:pt x="1116" y="219"/>
                  <a:pt x="1378" y="477"/>
                  <a:pt x="1381" y="798"/>
                </a:cubicBezTo>
                <a:cubicBezTo>
                  <a:pt x="1383" y="1118"/>
                  <a:pt x="1126" y="1380"/>
                  <a:pt x="805" y="1383"/>
                </a:cubicBezTo>
                <a:close/>
              </a:path>
            </a:pathLst>
          </a:custGeom>
          <a:solidFill>
            <a:schemeClr val="accent3"/>
          </a:solidFill>
          <a:ln w="3175"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9" name="TextBox 18">
            <a:extLst>
              <a:ext uri="{FF2B5EF4-FFF2-40B4-BE49-F238E27FC236}">
                <a16:creationId xmlns:a16="http://schemas.microsoft.com/office/drawing/2014/main" id="{B7B5F769-C07E-8F35-D8D5-ED9506ABD53A}"/>
              </a:ext>
            </a:extLst>
          </p:cNvPr>
          <p:cNvSpPr txBox="1"/>
          <p:nvPr/>
        </p:nvSpPr>
        <p:spPr>
          <a:xfrm>
            <a:off x="5016752" y="4709264"/>
            <a:ext cx="3504074" cy="1646605"/>
          </a:xfrm>
          <a:prstGeom prst="rect">
            <a:avLst/>
          </a:prstGeom>
          <a:noFill/>
        </p:spPr>
        <p:txBody>
          <a:bodyPr wrap="square" lIns="0" tIns="0" rIns="0" bIns="0" rtlCol="0">
            <a:spAutoFit/>
          </a:bodyPr>
          <a:lstStyle/>
          <a:p>
            <a:pPr algn="ctr" defTabSz="914377"/>
            <a:r>
              <a:rPr lang="en-US" sz="12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Major Courses</a:t>
            </a:r>
          </a:p>
          <a:p>
            <a:pPr algn="ctr" defTabSz="914377"/>
            <a:r>
              <a:rPr lang="en-US" sz="11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Scrum Master | Leading SAFe Certified | etc.</a:t>
            </a:r>
            <a:endParaRPr lang="en-US" sz="1100" dirty="0">
              <a:solidFill>
                <a:schemeClr val="accent1"/>
              </a:solidFill>
              <a:latin typeface="Lato" panose="020F0502020204030203" pitchFamily="34" charset="0"/>
              <a:ea typeface="Lato" panose="020F0502020204030203" pitchFamily="34" charset="0"/>
              <a:cs typeface="Lato" panose="020F0502020204030203" pitchFamily="34" charset="0"/>
            </a:endParaRPr>
          </a:p>
          <a:p>
            <a:pPr algn="ctr"/>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This is a 4-day training that empowers experts to create a conducive project environment, facilitate Scrum practices, remove team’ impediments, build business agility &amp; enhance productivity with diverse engagements. This training aligns any organization/ teams around clear objectives and improves value with flow of work from strategy to delivery.</a:t>
            </a:r>
          </a:p>
        </p:txBody>
      </p:sp>
      <p:cxnSp>
        <p:nvCxnSpPr>
          <p:cNvPr id="20" name="Straight Connector 19">
            <a:extLst>
              <a:ext uri="{FF2B5EF4-FFF2-40B4-BE49-F238E27FC236}">
                <a16:creationId xmlns:a16="http://schemas.microsoft.com/office/drawing/2014/main" id="{C4588EFB-5111-FDF3-ABCD-E3E6C6FEB0E7}"/>
              </a:ext>
            </a:extLst>
          </p:cNvPr>
          <p:cNvCxnSpPr/>
          <p:nvPr/>
        </p:nvCxnSpPr>
        <p:spPr>
          <a:xfrm>
            <a:off x="6615758" y="4401895"/>
            <a:ext cx="0" cy="260876"/>
          </a:xfrm>
          <a:prstGeom prst="line">
            <a:avLst/>
          </a:prstGeom>
          <a:ln w="9525">
            <a:solidFill>
              <a:schemeClr val="accent5"/>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Freeform 5">
            <a:extLst>
              <a:ext uri="{FF2B5EF4-FFF2-40B4-BE49-F238E27FC236}">
                <a16:creationId xmlns:a16="http://schemas.microsoft.com/office/drawing/2014/main" id="{4109C469-5A10-273A-A8A0-43164C43BCD2}"/>
              </a:ext>
            </a:extLst>
          </p:cNvPr>
          <p:cNvSpPr>
            <a:spLocks/>
          </p:cNvSpPr>
          <p:nvPr/>
        </p:nvSpPr>
        <p:spPr bwMode="auto">
          <a:xfrm rot="10800000">
            <a:off x="8595851" y="3706194"/>
            <a:ext cx="730101" cy="811741"/>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accent5"/>
          </a:solidFill>
          <a:ln w="1588">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cxnSp>
        <p:nvCxnSpPr>
          <p:cNvPr id="33" name="Straight Connector 32">
            <a:extLst>
              <a:ext uri="{FF2B5EF4-FFF2-40B4-BE49-F238E27FC236}">
                <a16:creationId xmlns:a16="http://schemas.microsoft.com/office/drawing/2014/main" id="{045E1E21-0F67-884F-3BDE-8B69657E53CB}"/>
              </a:ext>
            </a:extLst>
          </p:cNvPr>
          <p:cNvCxnSpPr/>
          <p:nvPr/>
        </p:nvCxnSpPr>
        <p:spPr>
          <a:xfrm>
            <a:off x="511470" y="1273371"/>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A398842-D70D-5F1D-FECE-1512FB6DE5B5}"/>
              </a:ext>
            </a:extLst>
          </p:cNvPr>
          <p:cNvGrpSpPr/>
          <p:nvPr/>
        </p:nvGrpSpPr>
        <p:grpSpPr>
          <a:xfrm>
            <a:off x="2559764" y="2873096"/>
            <a:ext cx="1139237" cy="1131987"/>
            <a:chOff x="1062740" y="2868418"/>
            <a:chExt cx="417696" cy="417696"/>
          </a:xfrm>
          <a:solidFill>
            <a:srgbClr val="002060"/>
          </a:solidFill>
        </p:grpSpPr>
        <p:sp>
          <p:nvSpPr>
            <p:cNvPr id="45" name="Oval 44">
              <a:extLst>
                <a:ext uri="{FF2B5EF4-FFF2-40B4-BE49-F238E27FC236}">
                  <a16:creationId xmlns:a16="http://schemas.microsoft.com/office/drawing/2014/main" id="{DAA45737-07B2-EBAE-8092-9B56E44E1D7C}"/>
                </a:ext>
              </a:extLst>
            </p:cNvPr>
            <p:cNvSpPr/>
            <p:nvPr/>
          </p:nvSpPr>
          <p:spPr>
            <a:xfrm>
              <a:off x="1062740" y="2868418"/>
              <a:ext cx="417696" cy="417696"/>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endParaRPr lang="ar-SA">
                <a:solidFill>
                  <a:prstClr val="white"/>
                </a:solidFill>
                <a:latin typeface="Calibri" panose="020F0502020204030204"/>
                <a:cs typeface="Arial" panose="020B0604020202020204" pitchFamily="34" charset="0"/>
              </a:endParaRPr>
            </a:p>
          </p:txBody>
        </p:sp>
        <p:sp>
          <p:nvSpPr>
            <p:cNvPr id="46" name="TextBox 45">
              <a:extLst>
                <a:ext uri="{FF2B5EF4-FFF2-40B4-BE49-F238E27FC236}">
                  <a16:creationId xmlns:a16="http://schemas.microsoft.com/office/drawing/2014/main" id="{3CC64E8C-A9B2-B4E3-075C-67B1C8FC5521}"/>
                </a:ext>
              </a:extLst>
            </p:cNvPr>
            <p:cNvSpPr txBox="1"/>
            <p:nvPr/>
          </p:nvSpPr>
          <p:spPr>
            <a:xfrm>
              <a:off x="1127126" y="3046443"/>
              <a:ext cx="288924" cy="90854"/>
            </a:xfrm>
            <a:prstGeom prst="rect">
              <a:avLst/>
            </a:prstGeom>
            <a:grpFill/>
          </p:spPr>
          <p:txBody>
            <a:bodyPr wrap="square" lIns="0" tIns="0" rIns="0" bIns="0" rtlCol="1" anchor="t" anchorCtr="0">
              <a:spAutoFit/>
            </a:bodyPr>
            <a:lstStyle/>
            <a:p>
              <a:pPr algn="ctr" defTabSz="914377"/>
              <a:r>
                <a:rPr lang="en-US" sz="1600" dirty="0">
                  <a:solidFill>
                    <a:prstClr val="white"/>
                  </a:solidFill>
                  <a:latin typeface="Lato Black" panose="020F0A02020204030203" pitchFamily="34" charset="0"/>
                  <a:ea typeface="Open Sans" pitchFamily="34" charset="0"/>
                  <a:cs typeface="Open Sans" pitchFamily="34" charset="0"/>
                </a:rPr>
                <a:t>Phase I</a:t>
              </a:r>
              <a:endParaRPr lang="ar-SA" sz="1600" dirty="0">
                <a:solidFill>
                  <a:prstClr val="white"/>
                </a:solidFill>
                <a:latin typeface="Lato Black" panose="020F0A02020204030203" pitchFamily="34" charset="0"/>
                <a:ea typeface="Open Sans"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2D7C1B1-1A4E-16AC-DA01-2EAA4BE93D2E}"/>
              </a:ext>
            </a:extLst>
          </p:cNvPr>
          <p:cNvGrpSpPr/>
          <p:nvPr/>
        </p:nvGrpSpPr>
        <p:grpSpPr>
          <a:xfrm>
            <a:off x="4283348" y="2873093"/>
            <a:ext cx="1154784" cy="1138515"/>
            <a:chOff x="2661018" y="2868418"/>
            <a:chExt cx="417696" cy="417696"/>
          </a:xfrm>
        </p:grpSpPr>
        <p:sp>
          <p:nvSpPr>
            <p:cNvPr id="48" name="Oval 47">
              <a:extLst>
                <a:ext uri="{FF2B5EF4-FFF2-40B4-BE49-F238E27FC236}">
                  <a16:creationId xmlns:a16="http://schemas.microsoft.com/office/drawing/2014/main" id="{8E5A291E-8C85-89F2-62AE-29B025A8853A}"/>
                </a:ext>
              </a:extLst>
            </p:cNvPr>
            <p:cNvSpPr/>
            <p:nvPr/>
          </p:nvSpPr>
          <p:spPr>
            <a:xfrm>
              <a:off x="2661018" y="2868418"/>
              <a:ext cx="417696" cy="417696"/>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endParaRPr lang="ar-SA">
                <a:solidFill>
                  <a:prstClr val="white"/>
                </a:solidFill>
                <a:latin typeface="Calibri" panose="020F0502020204030204"/>
                <a:cs typeface="Arial" panose="020B0604020202020204" pitchFamily="34" charset="0"/>
              </a:endParaRPr>
            </a:p>
          </p:txBody>
        </p:sp>
        <p:sp>
          <p:nvSpPr>
            <p:cNvPr id="49" name="TextBox 48">
              <a:extLst>
                <a:ext uri="{FF2B5EF4-FFF2-40B4-BE49-F238E27FC236}">
                  <a16:creationId xmlns:a16="http://schemas.microsoft.com/office/drawing/2014/main" id="{CC3B1458-C2AC-1D40-6F75-47251A222B7B}"/>
                </a:ext>
              </a:extLst>
            </p:cNvPr>
            <p:cNvSpPr txBox="1"/>
            <p:nvPr/>
          </p:nvSpPr>
          <p:spPr>
            <a:xfrm>
              <a:off x="2725404" y="3046085"/>
              <a:ext cx="288924" cy="90333"/>
            </a:xfrm>
            <a:prstGeom prst="rect">
              <a:avLst/>
            </a:prstGeom>
            <a:noFill/>
          </p:spPr>
          <p:txBody>
            <a:bodyPr wrap="square" lIns="0" tIns="0" rIns="0" bIns="0" rtlCol="1" anchor="t" anchorCtr="0">
              <a:spAutoFit/>
            </a:bodyPr>
            <a:lstStyle/>
            <a:p>
              <a:pPr algn="ctr" defTabSz="914377"/>
              <a:r>
                <a:rPr lang="en-US" sz="1600" dirty="0">
                  <a:solidFill>
                    <a:prstClr val="white"/>
                  </a:solidFill>
                  <a:latin typeface="Lato Black" panose="020F0A02020204030203" pitchFamily="34" charset="0"/>
                  <a:ea typeface="Open Sans" pitchFamily="34" charset="0"/>
                  <a:cs typeface="Open Sans" pitchFamily="34" charset="0"/>
                </a:rPr>
                <a:t>Phase II</a:t>
              </a:r>
              <a:endParaRPr lang="ar-SA" sz="1600" dirty="0">
                <a:solidFill>
                  <a:prstClr val="white"/>
                </a:solidFill>
                <a:latin typeface="Lato Black" panose="020F0A02020204030203" pitchFamily="34" charset="0"/>
                <a:ea typeface="Open Sans"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93A6BEC5-A902-C56A-1DB0-4A838FB09A11}"/>
              </a:ext>
            </a:extLst>
          </p:cNvPr>
          <p:cNvGrpSpPr/>
          <p:nvPr/>
        </p:nvGrpSpPr>
        <p:grpSpPr>
          <a:xfrm>
            <a:off x="6018394" y="2873092"/>
            <a:ext cx="1171360" cy="1163248"/>
            <a:chOff x="4367910" y="2868418"/>
            <a:chExt cx="417696" cy="417696"/>
          </a:xfrm>
          <a:solidFill>
            <a:srgbClr val="002060"/>
          </a:solidFill>
        </p:grpSpPr>
        <p:sp>
          <p:nvSpPr>
            <p:cNvPr id="51" name="Oval 50">
              <a:extLst>
                <a:ext uri="{FF2B5EF4-FFF2-40B4-BE49-F238E27FC236}">
                  <a16:creationId xmlns:a16="http://schemas.microsoft.com/office/drawing/2014/main" id="{6B8E9553-2E9F-06C1-404A-25021752A69B}"/>
                </a:ext>
              </a:extLst>
            </p:cNvPr>
            <p:cNvSpPr/>
            <p:nvPr/>
          </p:nvSpPr>
          <p:spPr>
            <a:xfrm>
              <a:off x="4367910" y="2868418"/>
              <a:ext cx="417696" cy="417696"/>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endParaRPr lang="ar-SA">
                <a:solidFill>
                  <a:prstClr val="white"/>
                </a:solidFill>
                <a:latin typeface="Calibri" panose="020F0502020204030204"/>
                <a:cs typeface="Arial" panose="020B0604020202020204" pitchFamily="34" charset="0"/>
              </a:endParaRPr>
            </a:p>
          </p:txBody>
        </p:sp>
        <p:sp>
          <p:nvSpPr>
            <p:cNvPr id="52" name="TextBox 51">
              <a:extLst>
                <a:ext uri="{FF2B5EF4-FFF2-40B4-BE49-F238E27FC236}">
                  <a16:creationId xmlns:a16="http://schemas.microsoft.com/office/drawing/2014/main" id="{F937503C-F249-3475-CFBF-9A2E926CDC67}"/>
                </a:ext>
              </a:extLst>
            </p:cNvPr>
            <p:cNvSpPr txBox="1"/>
            <p:nvPr/>
          </p:nvSpPr>
          <p:spPr>
            <a:xfrm>
              <a:off x="4432296" y="3044765"/>
              <a:ext cx="288924" cy="88412"/>
            </a:xfrm>
            <a:prstGeom prst="rect">
              <a:avLst/>
            </a:prstGeom>
            <a:grpFill/>
          </p:spPr>
          <p:txBody>
            <a:bodyPr wrap="square" lIns="0" tIns="0" rIns="0" bIns="0" rtlCol="1" anchor="t" anchorCtr="0">
              <a:spAutoFit/>
            </a:bodyPr>
            <a:lstStyle/>
            <a:p>
              <a:pPr algn="ctr" defTabSz="914377"/>
              <a:r>
                <a:rPr lang="en-US" sz="1600" dirty="0">
                  <a:solidFill>
                    <a:prstClr val="white"/>
                  </a:solidFill>
                  <a:latin typeface="Lato Black" panose="020F0A02020204030203" pitchFamily="34" charset="0"/>
                  <a:ea typeface="Open Sans" pitchFamily="34" charset="0"/>
                  <a:cs typeface="Open Sans" pitchFamily="34" charset="0"/>
                </a:rPr>
                <a:t>Phase III</a:t>
              </a:r>
              <a:endParaRPr lang="ar-SA" sz="1600" dirty="0">
                <a:solidFill>
                  <a:prstClr val="white"/>
                </a:solidFill>
                <a:latin typeface="Lato Black" panose="020F0A02020204030203" pitchFamily="34" charset="0"/>
                <a:ea typeface="Open Sans"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AEB54969-439E-7B34-2C90-79592BF546CF}"/>
              </a:ext>
            </a:extLst>
          </p:cNvPr>
          <p:cNvSpPr txBox="1"/>
          <p:nvPr/>
        </p:nvSpPr>
        <p:spPr>
          <a:xfrm>
            <a:off x="6706083" y="567784"/>
            <a:ext cx="3745723" cy="1661993"/>
          </a:xfrm>
          <a:prstGeom prst="rect">
            <a:avLst/>
          </a:prstGeom>
          <a:noFill/>
        </p:spPr>
        <p:txBody>
          <a:bodyPr wrap="square" lIns="0" tIns="0" rIns="0" bIns="0" rtlCol="0">
            <a:spAutoFit/>
          </a:bodyPr>
          <a:lstStyle/>
          <a:p>
            <a:pPr algn="ctr" defTabSz="914377"/>
            <a:r>
              <a:rPr lang="en-US" sz="12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Achievements | Continuous Learning</a:t>
            </a:r>
          </a:p>
          <a:p>
            <a:pPr algn="ctr"/>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In attending the live classes, complete the self-study materials, and professional exams, Participants get to achieve the proposed certifications with a total 2.5CEU as they thereafter explore the 24/7 interactive Agile Experts Community for live coaching and support for practically addressing of daily challenges, increase productivity, and boosting of workplace confidence.</a:t>
            </a:r>
          </a:p>
          <a:p>
            <a:pPr algn="ctr"/>
            <a:r>
              <a:rPr lang="en-US" sz="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This include access to internships &amp; Job Securities.</a:t>
            </a:r>
          </a:p>
        </p:txBody>
      </p:sp>
      <p:pic>
        <p:nvPicPr>
          <p:cNvPr id="2" name="Picture 1">
            <a:extLst>
              <a:ext uri="{FF2B5EF4-FFF2-40B4-BE49-F238E27FC236}">
                <a16:creationId xmlns:a16="http://schemas.microsoft.com/office/drawing/2014/main" id="{FC9EEEC7-ACD2-6DBF-67FE-CE1097E33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610" y="4299491"/>
            <a:ext cx="2088435" cy="2436641"/>
          </a:xfrm>
          <a:prstGeom prst="rect">
            <a:avLst/>
          </a:prstGeom>
        </p:spPr>
      </p:pic>
      <p:sp>
        <p:nvSpPr>
          <p:cNvPr id="3" name="TextBox 2">
            <a:extLst>
              <a:ext uri="{FF2B5EF4-FFF2-40B4-BE49-F238E27FC236}">
                <a16:creationId xmlns:a16="http://schemas.microsoft.com/office/drawing/2014/main" id="{B8AB024D-47B6-688A-43F0-7A1E5F713025}"/>
              </a:ext>
            </a:extLst>
          </p:cNvPr>
          <p:cNvSpPr txBox="1"/>
          <p:nvPr/>
        </p:nvSpPr>
        <p:spPr>
          <a:xfrm>
            <a:off x="11562050" y="6341262"/>
            <a:ext cx="539636"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16</a:t>
            </a:r>
          </a:p>
        </p:txBody>
      </p:sp>
      <p:sp>
        <p:nvSpPr>
          <p:cNvPr id="4" name="Freeform 6">
            <a:extLst>
              <a:ext uri="{FF2B5EF4-FFF2-40B4-BE49-F238E27FC236}">
                <a16:creationId xmlns:a16="http://schemas.microsoft.com/office/drawing/2014/main" id="{144A4FBA-BF9A-D163-DEBA-E8C72521BC29}"/>
              </a:ext>
            </a:extLst>
          </p:cNvPr>
          <p:cNvSpPr>
            <a:spLocks noEditPoints="1"/>
          </p:cNvSpPr>
          <p:nvPr/>
        </p:nvSpPr>
        <p:spPr bwMode="auto">
          <a:xfrm>
            <a:off x="7446991" y="2640969"/>
            <a:ext cx="1750701" cy="1758873"/>
          </a:xfrm>
          <a:custGeom>
            <a:avLst/>
            <a:gdLst>
              <a:gd name="T0" fmla="*/ 1495 w 1600"/>
              <a:gd name="T1" fmla="*/ 797 h 1606"/>
              <a:gd name="T2" fmla="*/ 1599 w 1600"/>
              <a:gd name="T3" fmla="*/ 717 h 1606"/>
              <a:gd name="T4" fmla="*/ 1465 w 1600"/>
              <a:gd name="T5" fmla="*/ 599 h 1606"/>
              <a:gd name="T6" fmla="*/ 1521 w 1600"/>
              <a:gd name="T7" fmla="*/ 449 h 1606"/>
              <a:gd name="T8" fmla="*/ 1355 w 1600"/>
              <a:gd name="T9" fmla="*/ 384 h 1606"/>
              <a:gd name="T10" fmla="*/ 1357 w 1600"/>
              <a:gd name="T11" fmla="*/ 224 h 1606"/>
              <a:gd name="T12" fmla="*/ 1179 w 1600"/>
              <a:gd name="T13" fmla="*/ 219 h 1606"/>
              <a:gd name="T14" fmla="*/ 1125 w 1600"/>
              <a:gd name="T15" fmla="*/ 68 h 1606"/>
              <a:gd name="T16" fmla="*/ 956 w 1600"/>
              <a:gd name="T17" fmla="*/ 125 h 1606"/>
              <a:gd name="T18" fmla="*/ 855 w 1600"/>
              <a:gd name="T19" fmla="*/ 1 h 1606"/>
              <a:gd name="T20" fmla="*/ 732 w 1600"/>
              <a:gd name="T21" fmla="*/ 3 h 1606"/>
              <a:gd name="T22" fmla="*/ 632 w 1600"/>
              <a:gd name="T23" fmla="*/ 128 h 1606"/>
              <a:gd name="T24" fmla="*/ 462 w 1600"/>
              <a:gd name="T25" fmla="*/ 74 h 1606"/>
              <a:gd name="T26" fmla="*/ 412 w 1600"/>
              <a:gd name="T27" fmla="*/ 226 h 1606"/>
              <a:gd name="T28" fmla="*/ 234 w 1600"/>
              <a:gd name="T29" fmla="*/ 234 h 1606"/>
              <a:gd name="T30" fmla="*/ 238 w 1600"/>
              <a:gd name="T31" fmla="*/ 394 h 1606"/>
              <a:gd name="T32" fmla="*/ 73 w 1600"/>
              <a:gd name="T33" fmla="*/ 462 h 1606"/>
              <a:gd name="T34" fmla="*/ 132 w 1600"/>
              <a:gd name="T35" fmla="*/ 610 h 1606"/>
              <a:gd name="T36" fmla="*/ 0 w 1600"/>
              <a:gd name="T37" fmla="*/ 731 h 1606"/>
              <a:gd name="T38" fmla="*/ 105 w 1600"/>
              <a:gd name="T39" fmla="*/ 809 h 1606"/>
              <a:gd name="T40" fmla="*/ 2 w 1600"/>
              <a:gd name="T41" fmla="*/ 888 h 1606"/>
              <a:gd name="T42" fmla="*/ 135 w 1600"/>
              <a:gd name="T43" fmla="*/ 1006 h 1606"/>
              <a:gd name="T44" fmla="*/ 79 w 1600"/>
              <a:gd name="T45" fmla="*/ 1156 h 1606"/>
              <a:gd name="T46" fmla="*/ 245 w 1600"/>
              <a:gd name="T47" fmla="*/ 1221 h 1606"/>
              <a:gd name="T48" fmla="*/ 243 w 1600"/>
              <a:gd name="T49" fmla="*/ 1381 h 1606"/>
              <a:gd name="T50" fmla="*/ 422 w 1600"/>
              <a:gd name="T51" fmla="*/ 1386 h 1606"/>
              <a:gd name="T52" fmla="*/ 475 w 1600"/>
              <a:gd name="T53" fmla="*/ 1537 h 1606"/>
              <a:gd name="T54" fmla="*/ 644 w 1600"/>
              <a:gd name="T55" fmla="*/ 1480 h 1606"/>
              <a:gd name="T56" fmla="*/ 746 w 1600"/>
              <a:gd name="T57" fmla="*/ 1604 h 1606"/>
              <a:gd name="T58" fmla="*/ 868 w 1600"/>
              <a:gd name="T59" fmla="*/ 1603 h 1606"/>
              <a:gd name="T60" fmla="*/ 968 w 1600"/>
              <a:gd name="T61" fmla="*/ 1477 h 1606"/>
              <a:gd name="T62" fmla="*/ 1138 w 1600"/>
              <a:gd name="T63" fmla="*/ 1531 h 1606"/>
              <a:gd name="T64" fmla="*/ 1189 w 1600"/>
              <a:gd name="T65" fmla="*/ 1379 h 1606"/>
              <a:gd name="T66" fmla="*/ 1367 w 1600"/>
              <a:gd name="T67" fmla="*/ 1371 h 1606"/>
              <a:gd name="T68" fmla="*/ 1362 w 1600"/>
              <a:gd name="T69" fmla="*/ 1212 h 1606"/>
              <a:gd name="T70" fmla="*/ 1527 w 1600"/>
              <a:gd name="T71" fmla="*/ 1144 h 1606"/>
              <a:gd name="T72" fmla="*/ 1469 w 1600"/>
              <a:gd name="T73" fmla="*/ 995 h 1606"/>
              <a:gd name="T74" fmla="*/ 1600 w 1600"/>
              <a:gd name="T75" fmla="*/ 874 h 1606"/>
              <a:gd name="T76" fmla="*/ 805 w 1600"/>
              <a:gd name="T77" fmla="*/ 1383 h 1606"/>
              <a:gd name="T78" fmla="*/ 795 w 1600"/>
              <a:gd name="T79" fmla="*/ 222 h 1606"/>
              <a:gd name="T80" fmla="*/ 805 w 1600"/>
              <a:gd name="T81" fmla="*/ 1383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0" h="1606">
                <a:moveTo>
                  <a:pt x="1494" y="839"/>
                </a:moveTo>
                <a:cubicBezTo>
                  <a:pt x="1495" y="825"/>
                  <a:pt x="1496" y="811"/>
                  <a:pt x="1495" y="797"/>
                </a:cubicBezTo>
                <a:cubicBezTo>
                  <a:pt x="1495" y="782"/>
                  <a:pt x="1495" y="768"/>
                  <a:pt x="1494" y="755"/>
                </a:cubicBezTo>
                <a:cubicBezTo>
                  <a:pt x="1534" y="746"/>
                  <a:pt x="1571" y="733"/>
                  <a:pt x="1599" y="717"/>
                </a:cubicBezTo>
                <a:cubicBezTo>
                  <a:pt x="1594" y="676"/>
                  <a:pt x="1587" y="636"/>
                  <a:pt x="1576" y="596"/>
                </a:cubicBezTo>
                <a:cubicBezTo>
                  <a:pt x="1545" y="592"/>
                  <a:pt x="1506" y="592"/>
                  <a:pt x="1465" y="599"/>
                </a:cubicBezTo>
                <a:cubicBezTo>
                  <a:pt x="1457" y="572"/>
                  <a:pt x="1447" y="546"/>
                  <a:pt x="1436" y="520"/>
                </a:cubicBezTo>
                <a:cubicBezTo>
                  <a:pt x="1471" y="498"/>
                  <a:pt x="1501" y="473"/>
                  <a:pt x="1521" y="449"/>
                </a:cubicBezTo>
                <a:cubicBezTo>
                  <a:pt x="1503" y="412"/>
                  <a:pt x="1482" y="377"/>
                  <a:pt x="1459" y="343"/>
                </a:cubicBezTo>
                <a:cubicBezTo>
                  <a:pt x="1428" y="350"/>
                  <a:pt x="1392" y="364"/>
                  <a:pt x="1355" y="384"/>
                </a:cubicBezTo>
                <a:cubicBezTo>
                  <a:pt x="1338" y="362"/>
                  <a:pt x="1320" y="340"/>
                  <a:pt x="1301" y="320"/>
                </a:cubicBezTo>
                <a:cubicBezTo>
                  <a:pt x="1326" y="287"/>
                  <a:pt x="1346" y="254"/>
                  <a:pt x="1357" y="224"/>
                </a:cubicBezTo>
                <a:cubicBezTo>
                  <a:pt x="1327" y="196"/>
                  <a:pt x="1296" y="169"/>
                  <a:pt x="1262" y="146"/>
                </a:cubicBezTo>
                <a:cubicBezTo>
                  <a:pt x="1235" y="163"/>
                  <a:pt x="1206" y="188"/>
                  <a:pt x="1179" y="219"/>
                </a:cubicBezTo>
                <a:cubicBezTo>
                  <a:pt x="1155" y="204"/>
                  <a:pt x="1131" y="190"/>
                  <a:pt x="1105" y="178"/>
                </a:cubicBezTo>
                <a:cubicBezTo>
                  <a:pt x="1119" y="138"/>
                  <a:pt x="1125" y="100"/>
                  <a:pt x="1125" y="68"/>
                </a:cubicBezTo>
                <a:cubicBezTo>
                  <a:pt x="1088" y="52"/>
                  <a:pt x="1050" y="38"/>
                  <a:pt x="1010" y="27"/>
                </a:cubicBezTo>
                <a:cubicBezTo>
                  <a:pt x="990" y="52"/>
                  <a:pt x="971" y="86"/>
                  <a:pt x="956" y="125"/>
                </a:cubicBezTo>
                <a:cubicBezTo>
                  <a:pt x="929" y="119"/>
                  <a:pt x="902" y="114"/>
                  <a:pt x="873" y="111"/>
                </a:cubicBezTo>
                <a:cubicBezTo>
                  <a:pt x="872" y="70"/>
                  <a:pt x="865" y="32"/>
                  <a:pt x="855" y="1"/>
                </a:cubicBezTo>
                <a:cubicBezTo>
                  <a:pt x="834" y="0"/>
                  <a:pt x="814" y="0"/>
                  <a:pt x="793" y="0"/>
                </a:cubicBezTo>
                <a:cubicBezTo>
                  <a:pt x="773" y="0"/>
                  <a:pt x="752" y="1"/>
                  <a:pt x="732" y="3"/>
                </a:cubicBezTo>
                <a:cubicBezTo>
                  <a:pt x="722" y="33"/>
                  <a:pt x="716" y="71"/>
                  <a:pt x="715" y="112"/>
                </a:cubicBezTo>
                <a:cubicBezTo>
                  <a:pt x="687" y="116"/>
                  <a:pt x="659" y="121"/>
                  <a:pt x="632" y="128"/>
                </a:cubicBezTo>
                <a:cubicBezTo>
                  <a:pt x="617" y="89"/>
                  <a:pt x="598" y="56"/>
                  <a:pt x="577" y="31"/>
                </a:cubicBezTo>
                <a:cubicBezTo>
                  <a:pt x="538" y="42"/>
                  <a:pt x="499" y="57"/>
                  <a:pt x="462" y="74"/>
                </a:cubicBezTo>
                <a:cubicBezTo>
                  <a:pt x="463" y="106"/>
                  <a:pt x="470" y="144"/>
                  <a:pt x="484" y="183"/>
                </a:cubicBezTo>
                <a:cubicBezTo>
                  <a:pt x="459" y="196"/>
                  <a:pt x="435" y="210"/>
                  <a:pt x="412" y="226"/>
                </a:cubicBezTo>
                <a:cubicBezTo>
                  <a:pt x="384" y="195"/>
                  <a:pt x="355" y="170"/>
                  <a:pt x="327" y="154"/>
                </a:cubicBezTo>
                <a:cubicBezTo>
                  <a:pt x="294" y="178"/>
                  <a:pt x="263" y="205"/>
                  <a:pt x="234" y="234"/>
                </a:cubicBezTo>
                <a:cubicBezTo>
                  <a:pt x="245" y="263"/>
                  <a:pt x="265" y="297"/>
                  <a:pt x="292" y="329"/>
                </a:cubicBezTo>
                <a:cubicBezTo>
                  <a:pt x="272" y="349"/>
                  <a:pt x="255" y="371"/>
                  <a:pt x="238" y="394"/>
                </a:cubicBezTo>
                <a:cubicBezTo>
                  <a:pt x="201" y="374"/>
                  <a:pt x="165" y="361"/>
                  <a:pt x="134" y="355"/>
                </a:cubicBezTo>
                <a:cubicBezTo>
                  <a:pt x="111" y="389"/>
                  <a:pt x="91" y="424"/>
                  <a:pt x="73" y="462"/>
                </a:cubicBezTo>
                <a:cubicBezTo>
                  <a:pt x="94" y="486"/>
                  <a:pt x="124" y="510"/>
                  <a:pt x="160" y="531"/>
                </a:cubicBezTo>
                <a:cubicBezTo>
                  <a:pt x="149" y="557"/>
                  <a:pt x="140" y="583"/>
                  <a:pt x="132" y="610"/>
                </a:cubicBezTo>
                <a:cubicBezTo>
                  <a:pt x="91" y="604"/>
                  <a:pt x="52" y="604"/>
                  <a:pt x="21" y="610"/>
                </a:cubicBezTo>
                <a:cubicBezTo>
                  <a:pt x="11" y="649"/>
                  <a:pt x="4" y="690"/>
                  <a:pt x="0" y="731"/>
                </a:cubicBezTo>
                <a:cubicBezTo>
                  <a:pt x="29" y="746"/>
                  <a:pt x="65" y="759"/>
                  <a:pt x="106" y="766"/>
                </a:cubicBezTo>
                <a:cubicBezTo>
                  <a:pt x="105" y="780"/>
                  <a:pt x="105" y="794"/>
                  <a:pt x="105" y="809"/>
                </a:cubicBezTo>
                <a:cubicBezTo>
                  <a:pt x="105" y="823"/>
                  <a:pt x="106" y="837"/>
                  <a:pt x="107" y="851"/>
                </a:cubicBezTo>
                <a:cubicBezTo>
                  <a:pt x="66" y="859"/>
                  <a:pt x="30" y="872"/>
                  <a:pt x="2" y="888"/>
                </a:cubicBezTo>
                <a:cubicBezTo>
                  <a:pt x="6" y="929"/>
                  <a:pt x="14" y="970"/>
                  <a:pt x="24" y="1009"/>
                </a:cubicBezTo>
                <a:cubicBezTo>
                  <a:pt x="56" y="1013"/>
                  <a:pt x="94" y="1013"/>
                  <a:pt x="135" y="1006"/>
                </a:cubicBezTo>
                <a:cubicBezTo>
                  <a:pt x="143" y="1033"/>
                  <a:pt x="153" y="1059"/>
                  <a:pt x="165" y="1085"/>
                </a:cubicBezTo>
                <a:cubicBezTo>
                  <a:pt x="129" y="1107"/>
                  <a:pt x="100" y="1132"/>
                  <a:pt x="79" y="1156"/>
                </a:cubicBezTo>
                <a:cubicBezTo>
                  <a:pt x="97" y="1193"/>
                  <a:pt x="118" y="1228"/>
                  <a:pt x="141" y="1262"/>
                </a:cubicBezTo>
                <a:cubicBezTo>
                  <a:pt x="173" y="1255"/>
                  <a:pt x="209" y="1242"/>
                  <a:pt x="245" y="1221"/>
                </a:cubicBezTo>
                <a:cubicBezTo>
                  <a:pt x="262" y="1244"/>
                  <a:pt x="280" y="1265"/>
                  <a:pt x="300" y="1285"/>
                </a:cubicBezTo>
                <a:cubicBezTo>
                  <a:pt x="274" y="1318"/>
                  <a:pt x="255" y="1351"/>
                  <a:pt x="243" y="1381"/>
                </a:cubicBezTo>
                <a:cubicBezTo>
                  <a:pt x="273" y="1410"/>
                  <a:pt x="305" y="1436"/>
                  <a:pt x="338" y="1459"/>
                </a:cubicBezTo>
                <a:cubicBezTo>
                  <a:pt x="365" y="1443"/>
                  <a:pt x="395" y="1417"/>
                  <a:pt x="422" y="1386"/>
                </a:cubicBezTo>
                <a:cubicBezTo>
                  <a:pt x="445" y="1401"/>
                  <a:pt x="470" y="1415"/>
                  <a:pt x="495" y="1427"/>
                </a:cubicBezTo>
                <a:cubicBezTo>
                  <a:pt x="482" y="1467"/>
                  <a:pt x="475" y="1505"/>
                  <a:pt x="475" y="1537"/>
                </a:cubicBezTo>
                <a:cubicBezTo>
                  <a:pt x="512" y="1553"/>
                  <a:pt x="551" y="1567"/>
                  <a:pt x="591" y="1578"/>
                </a:cubicBezTo>
                <a:cubicBezTo>
                  <a:pt x="611" y="1553"/>
                  <a:pt x="629" y="1519"/>
                  <a:pt x="644" y="1480"/>
                </a:cubicBezTo>
                <a:cubicBezTo>
                  <a:pt x="671" y="1486"/>
                  <a:pt x="699" y="1491"/>
                  <a:pt x="727" y="1494"/>
                </a:cubicBezTo>
                <a:cubicBezTo>
                  <a:pt x="728" y="1536"/>
                  <a:pt x="735" y="1574"/>
                  <a:pt x="746" y="1604"/>
                </a:cubicBezTo>
                <a:cubicBezTo>
                  <a:pt x="766" y="1605"/>
                  <a:pt x="786" y="1606"/>
                  <a:pt x="807" y="1605"/>
                </a:cubicBezTo>
                <a:cubicBezTo>
                  <a:pt x="828" y="1605"/>
                  <a:pt x="848" y="1604"/>
                  <a:pt x="868" y="1603"/>
                </a:cubicBezTo>
                <a:cubicBezTo>
                  <a:pt x="879" y="1572"/>
                  <a:pt x="885" y="1534"/>
                  <a:pt x="885" y="1493"/>
                </a:cubicBezTo>
                <a:cubicBezTo>
                  <a:pt x="913" y="1489"/>
                  <a:pt x="941" y="1484"/>
                  <a:pt x="968" y="1477"/>
                </a:cubicBezTo>
                <a:cubicBezTo>
                  <a:pt x="983" y="1516"/>
                  <a:pt x="1003" y="1549"/>
                  <a:pt x="1023" y="1574"/>
                </a:cubicBezTo>
                <a:cubicBezTo>
                  <a:pt x="1063" y="1563"/>
                  <a:pt x="1101" y="1548"/>
                  <a:pt x="1138" y="1531"/>
                </a:cubicBezTo>
                <a:cubicBezTo>
                  <a:pt x="1137" y="1499"/>
                  <a:pt x="1130" y="1461"/>
                  <a:pt x="1116" y="1422"/>
                </a:cubicBezTo>
                <a:cubicBezTo>
                  <a:pt x="1141" y="1409"/>
                  <a:pt x="1165" y="1395"/>
                  <a:pt x="1189" y="1379"/>
                </a:cubicBezTo>
                <a:cubicBezTo>
                  <a:pt x="1216" y="1410"/>
                  <a:pt x="1246" y="1435"/>
                  <a:pt x="1273" y="1451"/>
                </a:cubicBezTo>
                <a:cubicBezTo>
                  <a:pt x="1306" y="1427"/>
                  <a:pt x="1338" y="1400"/>
                  <a:pt x="1367" y="1371"/>
                </a:cubicBezTo>
                <a:cubicBezTo>
                  <a:pt x="1355" y="1342"/>
                  <a:pt x="1335" y="1309"/>
                  <a:pt x="1309" y="1277"/>
                </a:cubicBezTo>
                <a:cubicBezTo>
                  <a:pt x="1328" y="1256"/>
                  <a:pt x="1346" y="1234"/>
                  <a:pt x="1362" y="1212"/>
                </a:cubicBezTo>
                <a:cubicBezTo>
                  <a:pt x="1399" y="1231"/>
                  <a:pt x="1435" y="1245"/>
                  <a:pt x="1467" y="1250"/>
                </a:cubicBezTo>
                <a:cubicBezTo>
                  <a:pt x="1489" y="1217"/>
                  <a:pt x="1510" y="1181"/>
                  <a:pt x="1527" y="1144"/>
                </a:cubicBezTo>
                <a:cubicBezTo>
                  <a:pt x="1506" y="1120"/>
                  <a:pt x="1476" y="1095"/>
                  <a:pt x="1440" y="1074"/>
                </a:cubicBezTo>
                <a:cubicBezTo>
                  <a:pt x="1451" y="1048"/>
                  <a:pt x="1461" y="1022"/>
                  <a:pt x="1469" y="995"/>
                </a:cubicBezTo>
                <a:cubicBezTo>
                  <a:pt x="1510" y="1001"/>
                  <a:pt x="1548" y="1001"/>
                  <a:pt x="1580" y="995"/>
                </a:cubicBezTo>
                <a:cubicBezTo>
                  <a:pt x="1589" y="956"/>
                  <a:pt x="1596" y="916"/>
                  <a:pt x="1600" y="874"/>
                </a:cubicBezTo>
                <a:cubicBezTo>
                  <a:pt x="1572" y="859"/>
                  <a:pt x="1535" y="846"/>
                  <a:pt x="1494" y="839"/>
                </a:cubicBezTo>
                <a:close/>
                <a:moveTo>
                  <a:pt x="805" y="1383"/>
                </a:moveTo>
                <a:cubicBezTo>
                  <a:pt x="485" y="1386"/>
                  <a:pt x="223" y="1128"/>
                  <a:pt x="220" y="808"/>
                </a:cubicBezTo>
                <a:cubicBezTo>
                  <a:pt x="217" y="487"/>
                  <a:pt x="475" y="225"/>
                  <a:pt x="795" y="222"/>
                </a:cubicBezTo>
                <a:cubicBezTo>
                  <a:pt x="1116" y="219"/>
                  <a:pt x="1378" y="477"/>
                  <a:pt x="1381" y="798"/>
                </a:cubicBezTo>
                <a:cubicBezTo>
                  <a:pt x="1383" y="1118"/>
                  <a:pt x="1126" y="1380"/>
                  <a:pt x="805" y="1383"/>
                </a:cubicBezTo>
                <a:close/>
              </a:path>
            </a:pathLst>
          </a:custGeom>
          <a:solidFill>
            <a:schemeClr val="accent3"/>
          </a:solidFill>
          <a:ln w="3175"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grpSp>
        <p:nvGrpSpPr>
          <p:cNvPr id="10" name="Group 9">
            <a:extLst>
              <a:ext uri="{FF2B5EF4-FFF2-40B4-BE49-F238E27FC236}">
                <a16:creationId xmlns:a16="http://schemas.microsoft.com/office/drawing/2014/main" id="{75B5CDAE-6FE9-890B-6D7A-A92E15886DC1}"/>
              </a:ext>
            </a:extLst>
          </p:cNvPr>
          <p:cNvGrpSpPr/>
          <p:nvPr/>
        </p:nvGrpSpPr>
        <p:grpSpPr>
          <a:xfrm>
            <a:off x="7733781" y="2940428"/>
            <a:ext cx="1171360" cy="1163248"/>
            <a:chOff x="4367910" y="2868418"/>
            <a:chExt cx="417696" cy="417696"/>
          </a:xfrm>
          <a:solidFill>
            <a:srgbClr val="002060"/>
          </a:solidFill>
        </p:grpSpPr>
        <p:sp>
          <p:nvSpPr>
            <p:cNvPr id="11" name="Oval 10">
              <a:extLst>
                <a:ext uri="{FF2B5EF4-FFF2-40B4-BE49-F238E27FC236}">
                  <a16:creationId xmlns:a16="http://schemas.microsoft.com/office/drawing/2014/main" id="{CEA3E7A0-AD19-2259-3B8D-1E1B449E3B46}"/>
                </a:ext>
              </a:extLst>
            </p:cNvPr>
            <p:cNvSpPr/>
            <p:nvPr/>
          </p:nvSpPr>
          <p:spPr>
            <a:xfrm>
              <a:off x="4367910" y="2868418"/>
              <a:ext cx="417696" cy="417696"/>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377"/>
              <a:endParaRPr lang="ar-SA">
                <a:solidFill>
                  <a:prstClr val="white"/>
                </a:solidFill>
                <a:latin typeface="Calibri" panose="020F0502020204030204"/>
                <a:cs typeface="Arial" panose="020B0604020202020204" pitchFamily="34" charset="0"/>
              </a:endParaRPr>
            </a:p>
          </p:txBody>
        </p:sp>
        <p:sp>
          <p:nvSpPr>
            <p:cNvPr id="13" name="TextBox 12">
              <a:extLst>
                <a:ext uri="{FF2B5EF4-FFF2-40B4-BE49-F238E27FC236}">
                  <a16:creationId xmlns:a16="http://schemas.microsoft.com/office/drawing/2014/main" id="{413FB2BB-E60B-1727-7E71-7BCFE0E3D82C}"/>
                </a:ext>
              </a:extLst>
            </p:cNvPr>
            <p:cNvSpPr txBox="1"/>
            <p:nvPr/>
          </p:nvSpPr>
          <p:spPr>
            <a:xfrm>
              <a:off x="4432296" y="3044765"/>
              <a:ext cx="288924" cy="88412"/>
            </a:xfrm>
            <a:prstGeom prst="rect">
              <a:avLst/>
            </a:prstGeom>
            <a:grpFill/>
          </p:spPr>
          <p:txBody>
            <a:bodyPr wrap="square" lIns="0" tIns="0" rIns="0" bIns="0" rtlCol="1" anchor="t" anchorCtr="0">
              <a:spAutoFit/>
            </a:bodyPr>
            <a:lstStyle/>
            <a:p>
              <a:pPr algn="ctr" defTabSz="914377"/>
              <a:r>
                <a:rPr lang="en-US" sz="1600" dirty="0">
                  <a:solidFill>
                    <a:prstClr val="white"/>
                  </a:solidFill>
                  <a:latin typeface="Lato Black" panose="020F0A02020204030203" pitchFamily="34" charset="0"/>
                  <a:ea typeface="Open Sans" pitchFamily="34" charset="0"/>
                  <a:cs typeface="Open Sans" pitchFamily="34" charset="0"/>
                </a:rPr>
                <a:t>Phase IV</a:t>
              </a:r>
              <a:endParaRPr lang="ar-SA" sz="1600" dirty="0">
                <a:solidFill>
                  <a:prstClr val="white"/>
                </a:solidFill>
                <a:latin typeface="Lato Black" panose="020F0A02020204030203" pitchFamily="34" charset="0"/>
                <a:ea typeface="Open Sans" pitchFamily="34" charset="0"/>
                <a:cs typeface="Arial" panose="020B0604020202020204" pitchFamily="34" charset="0"/>
              </a:endParaRPr>
            </a:p>
          </p:txBody>
        </p:sp>
      </p:grpSp>
      <p:cxnSp>
        <p:nvCxnSpPr>
          <p:cNvPr id="16" name="Straight Connector 15">
            <a:extLst>
              <a:ext uri="{FF2B5EF4-FFF2-40B4-BE49-F238E27FC236}">
                <a16:creationId xmlns:a16="http://schemas.microsoft.com/office/drawing/2014/main" id="{1DE69551-9690-0A52-5792-6E8140C0A869}"/>
              </a:ext>
            </a:extLst>
          </p:cNvPr>
          <p:cNvCxnSpPr>
            <a:cxnSpLocks/>
          </p:cNvCxnSpPr>
          <p:nvPr/>
        </p:nvCxnSpPr>
        <p:spPr>
          <a:xfrm>
            <a:off x="8345674" y="2286147"/>
            <a:ext cx="0" cy="260876"/>
          </a:xfrm>
          <a:prstGeom prst="line">
            <a:avLst/>
          </a:prstGeom>
          <a:ln w="9525">
            <a:solidFill>
              <a:schemeClr val="accent5"/>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572938"/>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8" presetClass="emph" presetSubtype="0" fill="hold" grpId="0" nodeType="afterEffect">
                                  <p:stCondLst>
                                    <p:cond delay="0"/>
                                  </p:stCondLst>
                                  <p:childTnLst>
                                    <p:animRot by="5400000">
                                      <p:cBhvr>
                                        <p:cTn id="14" dur="750" fill="hold"/>
                                        <p:tgtEl>
                                          <p:spTgt spid="7"/>
                                        </p:tgtEl>
                                        <p:attrNameLst>
                                          <p:attrName>r</p:attrName>
                                        </p:attrNameLst>
                                      </p:cBhvr>
                                    </p:animRo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325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750"/>
                            </p:stCondLst>
                            <p:childTnLst>
                              <p:par>
                                <p:cTn id="32" presetID="10" presetClass="entr" presetSubtype="0" fill="hold" grpId="1"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4250"/>
                            </p:stCondLst>
                            <p:childTnLst>
                              <p:par>
                                <p:cTn id="36" presetID="8" presetClass="emph" presetSubtype="0" fill="hold" grpId="0" nodeType="afterEffect">
                                  <p:stCondLst>
                                    <p:cond delay="0"/>
                                  </p:stCondLst>
                                  <p:childTnLst>
                                    <p:animRot by="5400000">
                                      <p:cBhvr>
                                        <p:cTn id="37" dur="750" fill="hold"/>
                                        <p:tgtEl>
                                          <p:spTgt spid="12"/>
                                        </p:tgtEl>
                                        <p:attrNameLst>
                                          <p:attrName>r</p:attrName>
                                        </p:attrNameLst>
                                      </p:cBhvr>
                                    </p:animRo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par>
                          <p:cTn id="42" fill="hold">
                            <p:stCondLst>
                              <p:cond delay="55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par>
                          <p:cTn id="50" fill="hold">
                            <p:stCondLst>
                              <p:cond delay="6500"/>
                            </p:stCondLst>
                            <p:childTnLst>
                              <p:par>
                                <p:cTn id="51" presetID="10" presetClass="entr" presetSubtype="0" fill="hold" grpId="1"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par>
                          <p:cTn id="54" fill="hold">
                            <p:stCondLst>
                              <p:cond delay="7000"/>
                            </p:stCondLst>
                            <p:childTnLst>
                              <p:par>
                                <p:cTn id="55" presetID="8" presetClass="emph" presetSubtype="0" fill="hold" grpId="0" nodeType="afterEffect">
                                  <p:stCondLst>
                                    <p:cond delay="0"/>
                                  </p:stCondLst>
                                  <p:childTnLst>
                                    <p:animRot by="5400000">
                                      <p:cBhvr>
                                        <p:cTn id="56" dur="750" fill="hold"/>
                                        <p:tgtEl>
                                          <p:spTgt spid="17"/>
                                        </p:tgtEl>
                                        <p:attrNameLst>
                                          <p:attrName>r</p:attrName>
                                        </p:attrNameLst>
                                      </p:cBhvr>
                                    </p:animRot>
                                  </p:childTnLst>
                                </p:cTn>
                              </p:par>
                            </p:childTnLst>
                          </p:cTn>
                        </p:par>
                        <p:par>
                          <p:cTn id="57" fill="hold">
                            <p:stCondLst>
                              <p:cond delay="7750"/>
                            </p:stCondLst>
                            <p:childTnLst>
                              <p:par>
                                <p:cTn id="58" presetID="10" presetClass="entr" presetSubtype="0"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par>
                          <p:cTn id="61" fill="hold">
                            <p:stCondLst>
                              <p:cond delay="825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8750"/>
                            </p:stCondLst>
                            <p:childTnLst>
                              <p:par>
                                <p:cTn id="66" presetID="10"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par>
                          <p:cTn id="69" fill="hold">
                            <p:stCondLst>
                              <p:cond delay="925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par>
                          <p:cTn id="73" fill="hold">
                            <p:stCondLst>
                              <p:cond delay="9750"/>
                            </p:stCondLst>
                            <p:childTnLst>
                              <p:par>
                                <p:cTn id="74" presetID="10" presetClass="entr" presetSubtype="0" fill="hold" grpId="0" nodeType="after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par>
                                <p:cTn id="77" presetID="16" presetClass="entr" presetSubtype="21"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inVertical)">
                                      <p:cBhvr>
                                        <p:cTn id="79" dur="500"/>
                                        <p:tgtEl>
                                          <p:spTgt spid="2"/>
                                        </p:tgtEl>
                                      </p:cBhvr>
                                    </p:animEffect>
                                  </p:childTnLst>
                                </p:cTn>
                              </p:par>
                            </p:childTnLst>
                          </p:cTn>
                        </p:par>
                        <p:par>
                          <p:cTn id="80" fill="hold">
                            <p:stCondLst>
                              <p:cond delay="10250"/>
                            </p:stCondLst>
                            <p:childTnLst>
                              <p:par>
                                <p:cTn id="81" presetID="10" presetClass="entr" presetSubtype="0" fill="hold" grpId="1"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par>
                          <p:cTn id="84" fill="hold">
                            <p:stCondLst>
                              <p:cond delay="10750"/>
                            </p:stCondLst>
                            <p:childTnLst>
                              <p:par>
                                <p:cTn id="85" presetID="8" presetClass="emph" presetSubtype="0" fill="hold" grpId="0" nodeType="afterEffect">
                                  <p:stCondLst>
                                    <p:cond delay="0"/>
                                  </p:stCondLst>
                                  <p:childTnLst>
                                    <p:animRot by="5400000">
                                      <p:cBhvr>
                                        <p:cTn id="86" dur="750" fill="hold"/>
                                        <p:tgtEl>
                                          <p:spTgt spid="4"/>
                                        </p:tgtEl>
                                        <p:attrNameLst>
                                          <p:attrName>r</p:attrName>
                                        </p:attrNameLst>
                                      </p:cBhvr>
                                    </p:animRot>
                                  </p:childTnLst>
                                </p:cTn>
                              </p:par>
                            </p:childTnLst>
                          </p:cTn>
                        </p:par>
                        <p:par>
                          <p:cTn id="87" fill="hold">
                            <p:stCondLst>
                              <p:cond delay="11500"/>
                            </p:stCondLst>
                            <p:childTnLst>
                              <p:par>
                                <p:cTn id="88" presetID="10" presetClass="entr" presetSubtype="0" fill="hold"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par>
                          <p:cTn id="91" fill="hold">
                            <p:stCondLst>
                              <p:cond delay="12000"/>
                            </p:stCondLst>
                            <p:childTnLst>
                              <p:par>
                                <p:cTn id="92" presetID="10" presetClass="entr" presetSubtype="0" fill="hold"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P spid="12" grpId="0" animBg="1"/>
      <p:bldP spid="12" grpId="1" animBg="1"/>
      <p:bldP spid="14" grpId="0"/>
      <p:bldP spid="17" grpId="0" animBg="1"/>
      <p:bldP spid="17" grpId="1" animBg="1"/>
      <p:bldP spid="19" grpId="0"/>
      <p:bldP spid="30" grpId="0" animBg="1"/>
      <p:bldP spid="62" grpId="0"/>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usiness-hands-joined-together-teamwork.jpg"/>
          <p:cNvPicPr>
            <a:picLocks noGrp="1" noChangeAspect="1"/>
          </p:cNvPicPr>
          <p:nvPr>
            <p:ph type="pic" sz="quarter" idx="10"/>
          </p:nvPr>
        </p:nvPicPr>
        <p:blipFill>
          <a:blip r:embed="rId3" cstate="print"/>
          <a:srcRect l="18361" t="7861" b="7861"/>
          <a:stretch>
            <a:fillRect/>
          </a:stretch>
        </p:blipFill>
        <p:spPr>
          <a:xfrm>
            <a:off x="0" y="0"/>
            <a:ext cx="9953469" cy="6858000"/>
          </a:xfrm>
          <a:scene3d>
            <a:camera prst="orthographicFront">
              <a:rot lat="0" lon="0" rev="0"/>
            </a:camera>
            <a:lightRig rig="threePt" dir="t"/>
          </a:scene3d>
        </p:spPr>
      </p:pic>
      <p:sp>
        <p:nvSpPr>
          <p:cNvPr id="3" name="Freeform 23"/>
          <p:cNvSpPr>
            <a:spLocks/>
          </p:cNvSpPr>
          <p:nvPr/>
        </p:nvSpPr>
        <p:spPr bwMode="auto">
          <a:xfrm>
            <a:off x="7115216" y="0"/>
            <a:ext cx="5076784" cy="68580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rgbClr val="002060"/>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dirty="0">
              <a:solidFill>
                <a:prstClr val="black"/>
              </a:solidFill>
              <a:latin typeface="Calibri" panose="020F0502020204030204"/>
            </a:endParaRPr>
          </a:p>
        </p:txBody>
      </p:sp>
      <p:sp>
        <p:nvSpPr>
          <p:cNvPr id="4" name="Freeform 25"/>
          <p:cNvSpPr>
            <a:spLocks/>
          </p:cNvSpPr>
          <p:nvPr/>
        </p:nvSpPr>
        <p:spPr bwMode="auto">
          <a:xfrm>
            <a:off x="6701232"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dirty="0">
              <a:solidFill>
                <a:prstClr val="black"/>
              </a:solidFill>
              <a:latin typeface="Calibri" panose="020F0502020204030204"/>
            </a:endParaRPr>
          </a:p>
        </p:txBody>
      </p:sp>
      <p:sp>
        <p:nvSpPr>
          <p:cNvPr id="9" name="Freeform 5"/>
          <p:cNvSpPr>
            <a:spLocks/>
          </p:cNvSpPr>
          <p:nvPr/>
        </p:nvSpPr>
        <p:spPr bwMode="auto">
          <a:xfrm>
            <a:off x="7590321" y="1468991"/>
            <a:ext cx="1081016" cy="24011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4" name="TextBox 13"/>
          <p:cNvSpPr txBox="1"/>
          <p:nvPr/>
        </p:nvSpPr>
        <p:spPr>
          <a:xfrm>
            <a:off x="7640975" y="6300034"/>
            <a:ext cx="4480323" cy="174343"/>
          </a:xfrm>
          <a:prstGeom prst="rect">
            <a:avLst/>
          </a:prstGeom>
          <a:noFill/>
        </p:spPr>
        <p:txBody>
          <a:bodyPr wrap="square" lIns="0" tIns="0" rIns="0" bIns="0" rtlCol="0">
            <a:spAutoFit/>
          </a:bodyPr>
          <a:lstStyle/>
          <a:p>
            <a:pPr algn="ctr" defTabSz="914377"/>
            <a:r>
              <a:rPr lang="en-US" sz="1133" b="1" spc="800" dirty="0">
                <a:solidFill>
                  <a:prstClr val="white"/>
                </a:solidFill>
                <a:latin typeface="Lato" panose="020F0502020204030203" pitchFamily="34" charset="0"/>
              </a:rPr>
              <a:t>WWW.AGILEMASTERS.ORG</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1040" y="2570911"/>
            <a:ext cx="2406267" cy="2495388"/>
          </a:xfrm>
          <a:prstGeom prst="rect">
            <a:avLst/>
          </a:prstGeom>
        </p:spPr>
      </p:pic>
      <p:sp>
        <p:nvSpPr>
          <p:cNvPr id="5" name="Rectangle 4"/>
          <p:cNvSpPr/>
          <p:nvPr/>
        </p:nvSpPr>
        <p:spPr>
          <a:xfrm>
            <a:off x="172610" y="1155702"/>
            <a:ext cx="7414815" cy="2829277"/>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7" name="TextBox 16">
            <a:extLst>
              <a:ext uri="{FF2B5EF4-FFF2-40B4-BE49-F238E27FC236}">
                <a16:creationId xmlns:a16="http://schemas.microsoft.com/office/drawing/2014/main" id="{043F2407-C3F2-119B-13F0-CC790CB4CA6B}"/>
              </a:ext>
            </a:extLst>
          </p:cNvPr>
          <p:cNvSpPr txBox="1"/>
          <p:nvPr/>
        </p:nvSpPr>
        <p:spPr>
          <a:xfrm>
            <a:off x="2675603" y="1799014"/>
            <a:ext cx="2247205" cy="448841"/>
          </a:xfrm>
          <a:prstGeom prst="rect">
            <a:avLst/>
          </a:prstGeom>
          <a:noFill/>
        </p:spPr>
        <p:txBody>
          <a:bodyPr wrap="square" lIns="0" tIns="0" rIns="0" bIns="0" rtlCol="0">
            <a:spAutoFit/>
          </a:bodyPr>
          <a:lstStyle/>
          <a:p>
            <a:pPr algn="ctr" defTabSz="914377">
              <a:lnSpc>
                <a:spcPts val="3467"/>
              </a:lnSpc>
            </a:pPr>
            <a:r>
              <a:rPr lang="en-US" sz="3467" cap="all" spc="93" dirty="0">
                <a:solidFill>
                  <a:prstClr val="white"/>
                </a:solidFill>
                <a:latin typeface="Lato Black" panose="020F0A02020204030203" pitchFamily="34" charset="0"/>
              </a:rPr>
              <a:t>JOIN </a:t>
            </a:r>
            <a:r>
              <a:rPr lang="en-US" sz="3467" cap="all" spc="93" dirty="0">
                <a:solidFill>
                  <a:prstClr val="white">
                    <a:lumMod val="85000"/>
                  </a:prstClr>
                </a:solidFill>
                <a:latin typeface="Lato Black" panose="020F0A02020204030203" pitchFamily="34" charset="0"/>
              </a:rPr>
              <a:t>us</a:t>
            </a:r>
          </a:p>
        </p:txBody>
      </p:sp>
      <p:cxnSp>
        <p:nvCxnSpPr>
          <p:cNvPr id="18" name="Straight Connector 17">
            <a:extLst>
              <a:ext uri="{FF2B5EF4-FFF2-40B4-BE49-F238E27FC236}">
                <a16:creationId xmlns:a16="http://schemas.microsoft.com/office/drawing/2014/main" id="{4BADB9E0-7360-BB0E-0453-9B52E2D776DC}"/>
              </a:ext>
            </a:extLst>
          </p:cNvPr>
          <p:cNvCxnSpPr/>
          <p:nvPr/>
        </p:nvCxnSpPr>
        <p:spPr>
          <a:xfrm>
            <a:off x="3469908" y="2416988"/>
            <a:ext cx="7315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47A4F58-EC01-8777-B627-35F535170505}"/>
              </a:ext>
            </a:extLst>
          </p:cNvPr>
          <p:cNvSpPr txBox="1"/>
          <p:nvPr/>
        </p:nvSpPr>
        <p:spPr>
          <a:xfrm>
            <a:off x="1113597" y="2671260"/>
            <a:ext cx="5476451" cy="579967"/>
          </a:xfrm>
          <a:prstGeom prst="rect">
            <a:avLst/>
          </a:prstGeom>
          <a:noFill/>
        </p:spPr>
        <p:txBody>
          <a:bodyPr wrap="square" lIns="0" tIns="0" rIns="0" bIns="0" rtlCol="0">
            <a:spAutoFit/>
          </a:bodyPr>
          <a:lstStyle/>
          <a:p>
            <a:pPr algn="ctr" defTabSz="914377">
              <a:lnSpc>
                <a:spcPts val="1467"/>
              </a:lnSpc>
            </a:pPr>
            <a:r>
              <a:rPr lang="en-US" sz="1867" b="1" dirty="0">
                <a:solidFill>
                  <a:prstClr val="white"/>
                </a:solidFill>
                <a:latin typeface="Lato" panose="020F0502020204030203" pitchFamily="34" charset="0"/>
              </a:rPr>
              <a:t>In this Agile Transformation Drive…</a:t>
            </a:r>
          </a:p>
          <a:p>
            <a:pPr algn="ctr" defTabSz="914377">
              <a:lnSpc>
                <a:spcPts val="1467"/>
              </a:lnSpc>
            </a:pPr>
            <a:r>
              <a:rPr lang="en-US" sz="1867" b="1" dirty="0">
                <a:solidFill>
                  <a:prstClr val="white"/>
                </a:solidFill>
                <a:latin typeface="Lato" panose="020F0502020204030203" pitchFamily="34" charset="0"/>
              </a:rPr>
              <a:t>As We Get Every Students &amp; Corporate Workforce </a:t>
            </a:r>
          </a:p>
          <a:p>
            <a:pPr algn="ctr" defTabSz="914377">
              <a:lnSpc>
                <a:spcPts val="1467"/>
              </a:lnSpc>
            </a:pPr>
            <a:r>
              <a:rPr lang="en-US" sz="1867" b="1" dirty="0">
                <a:solidFill>
                  <a:prstClr val="white"/>
                </a:solidFill>
                <a:latin typeface="Lato" panose="020F0502020204030203" pitchFamily="34" charset="0"/>
              </a:rPr>
              <a:t>AGILE SAVVY &amp; Certified!</a:t>
            </a:r>
          </a:p>
        </p:txBody>
      </p:sp>
      <p:grpSp>
        <p:nvGrpSpPr>
          <p:cNvPr id="20" name="Group 19">
            <a:extLst>
              <a:ext uri="{FF2B5EF4-FFF2-40B4-BE49-F238E27FC236}">
                <a16:creationId xmlns:a16="http://schemas.microsoft.com/office/drawing/2014/main" id="{4D13D9E9-683A-D839-C452-8A35D31C4FC7}"/>
              </a:ext>
            </a:extLst>
          </p:cNvPr>
          <p:cNvGrpSpPr/>
          <p:nvPr/>
        </p:nvGrpSpPr>
        <p:grpSpPr>
          <a:xfrm>
            <a:off x="8978364" y="4745219"/>
            <a:ext cx="1669533" cy="489123"/>
            <a:chOff x="5977547" y="3679691"/>
            <a:chExt cx="1252150" cy="366842"/>
          </a:xfrm>
        </p:grpSpPr>
        <p:grpSp>
          <p:nvGrpSpPr>
            <p:cNvPr id="21" name="Group 20">
              <a:extLst>
                <a:ext uri="{FF2B5EF4-FFF2-40B4-BE49-F238E27FC236}">
                  <a16:creationId xmlns:a16="http://schemas.microsoft.com/office/drawing/2014/main" id="{895ECE28-71D1-2451-47E2-0B0581B1395B}"/>
                </a:ext>
              </a:extLst>
            </p:cNvPr>
            <p:cNvGrpSpPr/>
            <p:nvPr/>
          </p:nvGrpSpPr>
          <p:grpSpPr>
            <a:xfrm>
              <a:off x="5977547" y="3679691"/>
              <a:ext cx="366841" cy="366842"/>
              <a:chOff x="3764821" y="3626633"/>
              <a:chExt cx="472957" cy="472958"/>
            </a:xfrm>
          </p:grpSpPr>
          <p:sp>
            <p:nvSpPr>
              <p:cNvPr id="28" name="Oval 27">
                <a:extLst>
                  <a:ext uri="{FF2B5EF4-FFF2-40B4-BE49-F238E27FC236}">
                    <a16:creationId xmlns:a16="http://schemas.microsoft.com/office/drawing/2014/main" id="{E390C067-BD8C-2F46-59C6-F1ABD1D6F6CA}"/>
                  </a:ext>
                </a:extLst>
              </p:cNvPr>
              <p:cNvSpPr/>
              <p:nvPr/>
            </p:nvSpPr>
            <p:spPr>
              <a:xfrm>
                <a:off x="3764821" y="3626633"/>
                <a:ext cx="472957" cy="47295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9" name="Freeform 30">
                <a:extLst>
                  <a:ext uri="{FF2B5EF4-FFF2-40B4-BE49-F238E27FC236}">
                    <a16:creationId xmlns:a16="http://schemas.microsoft.com/office/drawing/2014/main" id="{9F1134B8-9882-1D23-FF06-E632B4558B4C}"/>
                  </a:ext>
                </a:extLst>
              </p:cNvPr>
              <p:cNvSpPr>
                <a:spLocks noEditPoints="1"/>
              </p:cNvSpPr>
              <p:nvPr/>
            </p:nvSpPr>
            <p:spPr bwMode="auto">
              <a:xfrm>
                <a:off x="3874434" y="3760718"/>
                <a:ext cx="253729" cy="184953"/>
              </a:xfrm>
              <a:custGeom>
                <a:avLst/>
                <a:gdLst>
                  <a:gd name="T0" fmla="*/ 321 w 353"/>
                  <a:gd name="T1" fmla="*/ 0 h 256"/>
                  <a:gd name="T2" fmla="*/ 32 w 353"/>
                  <a:gd name="T3" fmla="*/ 0 h 256"/>
                  <a:gd name="T4" fmla="*/ 0 w 353"/>
                  <a:gd name="T5" fmla="*/ 32 h 256"/>
                  <a:gd name="T6" fmla="*/ 0 w 353"/>
                  <a:gd name="T7" fmla="*/ 224 h 256"/>
                  <a:gd name="T8" fmla="*/ 32 w 353"/>
                  <a:gd name="T9" fmla="*/ 256 h 256"/>
                  <a:gd name="T10" fmla="*/ 321 w 353"/>
                  <a:gd name="T11" fmla="*/ 256 h 256"/>
                  <a:gd name="T12" fmla="*/ 353 w 353"/>
                  <a:gd name="T13" fmla="*/ 224 h 256"/>
                  <a:gd name="T14" fmla="*/ 353 w 353"/>
                  <a:gd name="T15" fmla="*/ 32 h 256"/>
                  <a:gd name="T16" fmla="*/ 321 w 353"/>
                  <a:gd name="T17" fmla="*/ 0 h 256"/>
                  <a:gd name="T18" fmla="*/ 32 w 353"/>
                  <a:gd name="T19" fmla="*/ 16 h 256"/>
                  <a:gd name="T20" fmla="*/ 321 w 353"/>
                  <a:gd name="T21" fmla="*/ 16 h 256"/>
                  <a:gd name="T22" fmla="*/ 326 w 353"/>
                  <a:gd name="T23" fmla="*/ 17 h 256"/>
                  <a:gd name="T24" fmla="*/ 187 w 353"/>
                  <a:gd name="T25" fmla="*/ 156 h 256"/>
                  <a:gd name="T26" fmla="*/ 176 w 353"/>
                  <a:gd name="T27" fmla="*/ 160 h 256"/>
                  <a:gd name="T28" fmla="*/ 165 w 353"/>
                  <a:gd name="T29" fmla="*/ 156 h 256"/>
                  <a:gd name="T30" fmla="*/ 26 w 353"/>
                  <a:gd name="T31" fmla="*/ 17 h 256"/>
                  <a:gd name="T32" fmla="*/ 32 w 353"/>
                  <a:gd name="T33" fmla="*/ 16 h 256"/>
                  <a:gd name="T34" fmla="*/ 16 w 353"/>
                  <a:gd name="T35" fmla="*/ 224 h 256"/>
                  <a:gd name="T36" fmla="*/ 16 w 353"/>
                  <a:gd name="T37" fmla="*/ 32 h 256"/>
                  <a:gd name="T38" fmla="*/ 16 w 353"/>
                  <a:gd name="T39" fmla="*/ 29 h 256"/>
                  <a:gd name="T40" fmla="*/ 115 w 353"/>
                  <a:gd name="T41" fmla="*/ 128 h 256"/>
                  <a:gd name="T42" fmla="*/ 16 w 353"/>
                  <a:gd name="T43" fmla="*/ 227 h 256"/>
                  <a:gd name="T44" fmla="*/ 16 w 353"/>
                  <a:gd name="T45" fmla="*/ 224 h 256"/>
                  <a:gd name="T46" fmla="*/ 321 w 353"/>
                  <a:gd name="T47" fmla="*/ 240 h 256"/>
                  <a:gd name="T48" fmla="*/ 32 w 353"/>
                  <a:gd name="T49" fmla="*/ 240 h 256"/>
                  <a:gd name="T50" fmla="*/ 26 w 353"/>
                  <a:gd name="T51" fmla="*/ 239 h 256"/>
                  <a:gd name="T52" fmla="*/ 126 w 353"/>
                  <a:gd name="T53" fmla="*/ 139 h 256"/>
                  <a:gd name="T54" fmla="*/ 154 w 353"/>
                  <a:gd name="T55" fmla="*/ 167 h 256"/>
                  <a:gd name="T56" fmla="*/ 176 w 353"/>
                  <a:gd name="T57" fmla="*/ 176 h 256"/>
                  <a:gd name="T58" fmla="*/ 198 w 353"/>
                  <a:gd name="T59" fmla="*/ 167 h 256"/>
                  <a:gd name="T60" fmla="*/ 226 w 353"/>
                  <a:gd name="T61" fmla="*/ 139 h 256"/>
                  <a:gd name="T62" fmla="*/ 326 w 353"/>
                  <a:gd name="T63" fmla="*/ 239 h 256"/>
                  <a:gd name="T64" fmla="*/ 321 w 353"/>
                  <a:gd name="T65" fmla="*/ 240 h 256"/>
                  <a:gd name="T66" fmla="*/ 337 w 353"/>
                  <a:gd name="T67" fmla="*/ 224 h 256"/>
                  <a:gd name="T68" fmla="*/ 336 w 353"/>
                  <a:gd name="T69" fmla="*/ 227 h 256"/>
                  <a:gd name="T70" fmla="*/ 237 w 353"/>
                  <a:gd name="T71" fmla="*/ 128 h 256"/>
                  <a:gd name="T72" fmla="*/ 336 w 353"/>
                  <a:gd name="T73" fmla="*/ 29 h 256"/>
                  <a:gd name="T74" fmla="*/ 337 w 353"/>
                  <a:gd name="T75" fmla="*/ 32 h 256"/>
                  <a:gd name="T76" fmla="*/ 337 w 353"/>
                  <a:gd name="T77"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256">
                    <a:moveTo>
                      <a:pt x="321" y="0"/>
                    </a:moveTo>
                    <a:cubicBezTo>
                      <a:pt x="32" y="0"/>
                      <a:pt x="32" y="0"/>
                      <a:pt x="32" y="0"/>
                    </a:cubicBezTo>
                    <a:cubicBezTo>
                      <a:pt x="14" y="0"/>
                      <a:pt x="0" y="14"/>
                      <a:pt x="0" y="32"/>
                    </a:cubicBezTo>
                    <a:cubicBezTo>
                      <a:pt x="0" y="224"/>
                      <a:pt x="0" y="224"/>
                      <a:pt x="0" y="224"/>
                    </a:cubicBezTo>
                    <a:cubicBezTo>
                      <a:pt x="0" y="242"/>
                      <a:pt x="14" y="256"/>
                      <a:pt x="32" y="256"/>
                    </a:cubicBezTo>
                    <a:cubicBezTo>
                      <a:pt x="321" y="256"/>
                      <a:pt x="321" y="256"/>
                      <a:pt x="321" y="256"/>
                    </a:cubicBezTo>
                    <a:cubicBezTo>
                      <a:pt x="338" y="256"/>
                      <a:pt x="353" y="242"/>
                      <a:pt x="353" y="224"/>
                    </a:cubicBezTo>
                    <a:cubicBezTo>
                      <a:pt x="353" y="32"/>
                      <a:pt x="353" y="32"/>
                      <a:pt x="353" y="32"/>
                    </a:cubicBezTo>
                    <a:cubicBezTo>
                      <a:pt x="353" y="14"/>
                      <a:pt x="338" y="0"/>
                      <a:pt x="321" y="0"/>
                    </a:cubicBezTo>
                    <a:moveTo>
                      <a:pt x="32" y="16"/>
                    </a:moveTo>
                    <a:cubicBezTo>
                      <a:pt x="321" y="16"/>
                      <a:pt x="321" y="16"/>
                      <a:pt x="321" y="16"/>
                    </a:cubicBezTo>
                    <a:cubicBezTo>
                      <a:pt x="323" y="16"/>
                      <a:pt x="324" y="16"/>
                      <a:pt x="326" y="17"/>
                    </a:cubicBezTo>
                    <a:cubicBezTo>
                      <a:pt x="187" y="156"/>
                      <a:pt x="187" y="156"/>
                      <a:pt x="187" y="156"/>
                    </a:cubicBezTo>
                    <a:cubicBezTo>
                      <a:pt x="184" y="158"/>
                      <a:pt x="180" y="160"/>
                      <a:pt x="176" y="160"/>
                    </a:cubicBezTo>
                    <a:cubicBezTo>
                      <a:pt x="172" y="160"/>
                      <a:pt x="168" y="158"/>
                      <a:pt x="165" y="156"/>
                    </a:cubicBezTo>
                    <a:cubicBezTo>
                      <a:pt x="26" y="17"/>
                      <a:pt x="26" y="17"/>
                      <a:pt x="26" y="17"/>
                    </a:cubicBezTo>
                    <a:cubicBezTo>
                      <a:pt x="28" y="16"/>
                      <a:pt x="30" y="16"/>
                      <a:pt x="32" y="16"/>
                    </a:cubicBezTo>
                    <a:moveTo>
                      <a:pt x="16" y="224"/>
                    </a:moveTo>
                    <a:cubicBezTo>
                      <a:pt x="16" y="32"/>
                      <a:pt x="16" y="32"/>
                      <a:pt x="16" y="32"/>
                    </a:cubicBezTo>
                    <a:cubicBezTo>
                      <a:pt x="16" y="31"/>
                      <a:pt x="16" y="30"/>
                      <a:pt x="16" y="29"/>
                    </a:cubicBezTo>
                    <a:cubicBezTo>
                      <a:pt x="115" y="128"/>
                      <a:pt x="115" y="128"/>
                      <a:pt x="115" y="128"/>
                    </a:cubicBezTo>
                    <a:cubicBezTo>
                      <a:pt x="16" y="227"/>
                      <a:pt x="16" y="227"/>
                      <a:pt x="16" y="227"/>
                    </a:cubicBezTo>
                    <a:cubicBezTo>
                      <a:pt x="16" y="226"/>
                      <a:pt x="16" y="225"/>
                      <a:pt x="16" y="224"/>
                    </a:cubicBezTo>
                    <a:moveTo>
                      <a:pt x="321" y="240"/>
                    </a:moveTo>
                    <a:cubicBezTo>
                      <a:pt x="32" y="240"/>
                      <a:pt x="32" y="240"/>
                      <a:pt x="32" y="240"/>
                    </a:cubicBezTo>
                    <a:cubicBezTo>
                      <a:pt x="30" y="240"/>
                      <a:pt x="28" y="240"/>
                      <a:pt x="26" y="239"/>
                    </a:cubicBezTo>
                    <a:cubicBezTo>
                      <a:pt x="126" y="139"/>
                      <a:pt x="126" y="139"/>
                      <a:pt x="126" y="139"/>
                    </a:cubicBezTo>
                    <a:cubicBezTo>
                      <a:pt x="154" y="167"/>
                      <a:pt x="154" y="167"/>
                      <a:pt x="154" y="167"/>
                    </a:cubicBezTo>
                    <a:cubicBezTo>
                      <a:pt x="160" y="173"/>
                      <a:pt x="168" y="176"/>
                      <a:pt x="176" y="176"/>
                    </a:cubicBezTo>
                    <a:cubicBezTo>
                      <a:pt x="184" y="176"/>
                      <a:pt x="192" y="173"/>
                      <a:pt x="198" y="167"/>
                    </a:cubicBezTo>
                    <a:cubicBezTo>
                      <a:pt x="226" y="139"/>
                      <a:pt x="226" y="139"/>
                      <a:pt x="226" y="139"/>
                    </a:cubicBezTo>
                    <a:cubicBezTo>
                      <a:pt x="326" y="239"/>
                      <a:pt x="326" y="239"/>
                      <a:pt x="326" y="239"/>
                    </a:cubicBezTo>
                    <a:cubicBezTo>
                      <a:pt x="324" y="240"/>
                      <a:pt x="323" y="240"/>
                      <a:pt x="321" y="240"/>
                    </a:cubicBezTo>
                    <a:moveTo>
                      <a:pt x="337" y="224"/>
                    </a:moveTo>
                    <a:cubicBezTo>
                      <a:pt x="337" y="225"/>
                      <a:pt x="337" y="226"/>
                      <a:pt x="336" y="227"/>
                    </a:cubicBezTo>
                    <a:cubicBezTo>
                      <a:pt x="237" y="128"/>
                      <a:pt x="237" y="128"/>
                      <a:pt x="237" y="128"/>
                    </a:cubicBezTo>
                    <a:cubicBezTo>
                      <a:pt x="336" y="29"/>
                      <a:pt x="336" y="29"/>
                      <a:pt x="336" y="29"/>
                    </a:cubicBezTo>
                    <a:cubicBezTo>
                      <a:pt x="337" y="30"/>
                      <a:pt x="337" y="31"/>
                      <a:pt x="337" y="32"/>
                    </a:cubicBezTo>
                    <a:lnTo>
                      <a:pt x="337" y="22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grpSp>
        <p:grpSp>
          <p:nvGrpSpPr>
            <p:cNvPr id="22" name="Group 21">
              <a:extLst>
                <a:ext uri="{FF2B5EF4-FFF2-40B4-BE49-F238E27FC236}">
                  <a16:creationId xmlns:a16="http://schemas.microsoft.com/office/drawing/2014/main" id="{ACD05A15-2035-5B5C-8934-9A792015C74F}"/>
                </a:ext>
              </a:extLst>
            </p:cNvPr>
            <p:cNvGrpSpPr/>
            <p:nvPr/>
          </p:nvGrpSpPr>
          <p:grpSpPr>
            <a:xfrm>
              <a:off x="6862856" y="3679691"/>
              <a:ext cx="366841" cy="366842"/>
              <a:chOff x="4906224" y="3626633"/>
              <a:chExt cx="472957" cy="472958"/>
            </a:xfrm>
          </p:grpSpPr>
          <p:sp>
            <p:nvSpPr>
              <p:cNvPr id="26" name="Oval 25">
                <a:extLst>
                  <a:ext uri="{FF2B5EF4-FFF2-40B4-BE49-F238E27FC236}">
                    <a16:creationId xmlns:a16="http://schemas.microsoft.com/office/drawing/2014/main" id="{2E7AC50C-FB57-EC05-7A5D-66569AEA443A}"/>
                  </a:ext>
                </a:extLst>
              </p:cNvPr>
              <p:cNvSpPr/>
              <p:nvPr/>
            </p:nvSpPr>
            <p:spPr>
              <a:xfrm>
                <a:off x="4906224" y="3626633"/>
                <a:ext cx="472957" cy="47295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7" name="Freeform 35">
                <a:extLst>
                  <a:ext uri="{FF2B5EF4-FFF2-40B4-BE49-F238E27FC236}">
                    <a16:creationId xmlns:a16="http://schemas.microsoft.com/office/drawing/2014/main" id="{D631CF7E-C2E8-9A33-50F9-1C9BA1379BCC}"/>
                  </a:ext>
                </a:extLst>
              </p:cNvPr>
              <p:cNvSpPr>
                <a:spLocks noEditPoints="1"/>
              </p:cNvSpPr>
              <p:nvPr/>
            </p:nvSpPr>
            <p:spPr bwMode="auto">
              <a:xfrm>
                <a:off x="5038305" y="3732955"/>
                <a:ext cx="188540" cy="260316"/>
              </a:xfrm>
              <a:custGeom>
                <a:avLst/>
                <a:gdLst>
                  <a:gd name="T0" fmla="*/ 129 w 257"/>
                  <a:gd name="T1" fmla="*/ 0 h 353"/>
                  <a:gd name="T2" fmla="*/ 0 w 257"/>
                  <a:gd name="T3" fmla="*/ 128 h 353"/>
                  <a:gd name="T4" fmla="*/ 129 w 257"/>
                  <a:gd name="T5" fmla="*/ 353 h 353"/>
                  <a:gd name="T6" fmla="*/ 257 w 257"/>
                  <a:gd name="T7" fmla="*/ 128 h 353"/>
                  <a:gd name="T8" fmla="*/ 129 w 257"/>
                  <a:gd name="T9" fmla="*/ 0 h 353"/>
                  <a:gd name="T10" fmla="*/ 129 w 257"/>
                  <a:gd name="T11" fmla="*/ 329 h 353"/>
                  <a:gd name="T12" fmla="*/ 16 w 257"/>
                  <a:gd name="T13" fmla="*/ 128 h 353"/>
                  <a:gd name="T14" fmla="*/ 129 w 257"/>
                  <a:gd name="T15" fmla="*/ 16 h 353"/>
                  <a:gd name="T16" fmla="*/ 241 w 257"/>
                  <a:gd name="T17" fmla="*/ 128 h 353"/>
                  <a:gd name="T18" fmla="*/ 129 w 257"/>
                  <a:gd name="T19" fmla="*/ 329 h 353"/>
                  <a:gd name="T20" fmla="*/ 129 w 257"/>
                  <a:gd name="T21" fmla="*/ 64 h 353"/>
                  <a:gd name="T22" fmla="*/ 64 w 257"/>
                  <a:gd name="T23" fmla="*/ 128 h 353"/>
                  <a:gd name="T24" fmla="*/ 129 w 257"/>
                  <a:gd name="T25" fmla="*/ 193 h 353"/>
                  <a:gd name="T26" fmla="*/ 193 w 257"/>
                  <a:gd name="T27" fmla="*/ 128 h 353"/>
                  <a:gd name="T28" fmla="*/ 129 w 257"/>
                  <a:gd name="T29" fmla="*/ 64 h 353"/>
                  <a:gd name="T30" fmla="*/ 129 w 257"/>
                  <a:gd name="T31" fmla="*/ 177 h 353"/>
                  <a:gd name="T32" fmla="*/ 80 w 257"/>
                  <a:gd name="T33" fmla="*/ 128 h 353"/>
                  <a:gd name="T34" fmla="*/ 129 w 257"/>
                  <a:gd name="T35" fmla="*/ 80 h 353"/>
                  <a:gd name="T36" fmla="*/ 177 w 257"/>
                  <a:gd name="T37" fmla="*/ 128 h 353"/>
                  <a:gd name="T38" fmla="*/ 129 w 257"/>
                  <a:gd name="T39" fmla="*/ 1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53">
                    <a:moveTo>
                      <a:pt x="129" y="0"/>
                    </a:moveTo>
                    <a:cubicBezTo>
                      <a:pt x="58" y="0"/>
                      <a:pt x="0" y="57"/>
                      <a:pt x="0" y="128"/>
                    </a:cubicBezTo>
                    <a:cubicBezTo>
                      <a:pt x="0" y="233"/>
                      <a:pt x="129" y="353"/>
                      <a:pt x="129" y="353"/>
                    </a:cubicBezTo>
                    <a:cubicBezTo>
                      <a:pt x="129" y="353"/>
                      <a:pt x="257" y="233"/>
                      <a:pt x="257" y="128"/>
                    </a:cubicBezTo>
                    <a:cubicBezTo>
                      <a:pt x="257" y="57"/>
                      <a:pt x="199" y="0"/>
                      <a:pt x="129" y="0"/>
                    </a:cubicBezTo>
                    <a:moveTo>
                      <a:pt x="129" y="329"/>
                    </a:moveTo>
                    <a:cubicBezTo>
                      <a:pt x="129" y="329"/>
                      <a:pt x="16" y="225"/>
                      <a:pt x="16" y="128"/>
                    </a:cubicBezTo>
                    <a:cubicBezTo>
                      <a:pt x="16" y="66"/>
                      <a:pt x="66" y="16"/>
                      <a:pt x="129" y="16"/>
                    </a:cubicBezTo>
                    <a:cubicBezTo>
                      <a:pt x="191" y="16"/>
                      <a:pt x="241" y="66"/>
                      <a:pt x="241" y="128"/>
                    </a:cubicBezTo>
                    <a:cubicBezTo>
                      <a:pt x="241" y="225"/>
                      <a:pt x="129" y="329"/>
                      <a:pt x="129" y="329"/>
                    </a:cubicBezTo>
                    <a:moveTo>
                      <a:pt x="129" y="64"/>
                    </a:moveTo>
                    <a:cubicBezTo>
                      <a:pt x="93" y="64"/>
                      <a:pt x="64" y="93"/>
                      <a:pt x="64" y="128"/>
                    </a:cubicBezTo>
                    <a:cubicBezTo>
                      <a:pt x="64" y="164"/>
                      <a:pt x="93" y="193"/>
                      <a:pt x="129" y="193"/>
                    </a:cubicBezTo>
                    <a:cubicBezTo>
                      <a:pt x="164" y="193"/>
                      <a:pt x="193" y="164"/>
                      <a:pt x="193" y="128"/>
                    </a:cubicBezTo>
                    <a:cubicBezTo>
                      <a:pt x="193" y="93"/>
                      <a:pt x="164" y="64"/>
                      <a:pt x="129" y="64"/>
                    </a:cubicBezTo>
                    <a:moveTo>
                      <a:pt x="129" y="177"/>
                    </a:moveTo>
                    <a:cubicBezTo>
                      <a:pt x="102" y="177"/>
                      <a:pt x="80" y="155"/>
                      <a:pt x="80" y="128"/>
                    </a:cubicBezTo>
                    <a:cubicBezTo>
                      <a:pt x="80" y="102"/>
                      <a:pt x="102" y="80"/>
                      <a:pt x="129" y="80"/>
                    </a:cubicBezTo>
                    <a:cubicBezTo>
                      <a:pt x="155" y="80"/>
                      <a:pt x="177" y="102"/>
                      <a:pt x="177" y="128"/>
                    </a:cubicBezTo>
                    <a:cubicBezTo>
                      <a:pt x="177" y="155"/>
                      <a:pt x="155" y="177"/>
                      <a:pt x="129" y="177"/>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4377"/>
                <a:endParaRPr lang="en-US" dirty="0">
                  <a:solidFill>
                    <a:prstClr val="black"/>
                  </a:solidFill>
                  <a:latin typeface="Calibri" panose="020F0502020204030204"/>
                </a:endParaRPr>
              </a:p>
            </p:txBody>
          </p:sp>
        </p:grpSp>
        <p:grpSp>
          <p:nvGrpSpPr>
            <p:cNvPr id="23" name="Group 22">
              <a:extLst>
                <a:ext uri="{FF2B5EF4-FFF2-40B4-BE49-F238E27FC236}">
                  <a16:creationId xmlns:a16="http://schemas.microsoft.com/office/drawing/2014/main" id="{D82CDEE7-9620-27F6-3093-AA1ADFA8B6B4}"/>
                </a:ext>
              </a:extLst>
            </p:cNvPr>
            <p:cNvGrpSpPr/>
            <p:nvPr/>
          </p:nvGrpSpPr>
          <p:grpSpPr>
            <a:xfrm>
              <a:off x="6420201" y="3679691"/>
              <a:ext cx="366841" cy="366842"/>
              <a:chOff x="4335522" y="3626633"/>
              <a:chExt cx="472957" cy="472958"/>
            </a:xfrm>
          </p:grpSpPr>
          <p:sp>
            <p:nvSpPr>
              <p:cNvPr id="24" name="Oval 23">
                <a:extLst>
                  <a:ext uri="{FF2B5EF4-FFF2-40B4-BE49-F238E27FC236}">
                    <a16:creationId xmlns:a16="http://schemas.microsoft.com/office/drawing/2014/main" id="{23A3CFCF-FEB3-DA59-6D09-734E3A868D3C}"/>
                  </a:ext>
                </a:extLst>
              </p:cNvPr>
              <p:cNvSpPr/>
              <p:nvPr/>
            </p:nvSpPr>
            <p:spPr>
              <a:xfrm>
                <a:off x="4335522" y="3626633"/>
                <a:ext cx="472957" cy="47295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5" name="Freeform 24">
                <a:extLst>
                  <a:ext uri="{FF2B5EF4-FFF2-40B4-BE49-F238E27FC236}">
                    <a16:creationId xmlns:a16="http://schemas.microsoft.com/office/drawing/2014/main" id="{A3542BFD-461D-F745-40F3-6C34A492397C}"/>
                  </a:ext>
                </a:extLst>
              </p:cNvPr>
              <p:cNvSpPr>
                <a:spLocks noEditPoints="1"/>
              </p:cNvSpPr>
              <p:nvPr/>
            </p:nvSpPr>
            <p:spPr bwMode="auto">
              <a:xfrm>
                <a:off x="4440131" y="3726569"/>
                <a:ext cx="266702" cy="266702"/>
              </a:xfrm>
              <a:custGeom>
                <a:avLst/>
                <a:gdLst>
                  <a:gd name="T0" fmla="*/ 351 w 353"/>
                  <a:gd name="T1" fmla="*/ 171 h 353"/>
                  <a:gd name="T2" fmla="*/ 289 w 353"/>
                  <a:gd name="T3" fmla="*/ 109 h 353"/>
                  <a:gd name="T4" fmla="*/ 289 w 353"/>
                  <a:gd name="T5" fmla="*/ 24 h 353"/>
                  <a:gd name="T6" fmla="*/ 281 w 353"/>
                  <a:gd name="T7" fmla="*/ 16 h 353"/>
                  <a:gd name="T8" fmla="*/ 233 w 353"/>
                  <a:gd name="T9" fmla="*/ 16 h 353"/>
                  <a:gd name="T10" fmla="*/ 225 w 353"/>
                  <a:gd name="T11" fmla="*/ 24 h 353"/>
                  <a:gd name="T12" fmla="*/ 225 w 353"/>
                  <a:gd name="T13" fmla="*/ 45 h 353"/>
                  <a:gd name="T14" fmla="*/ 182 w 353"/>
                  <a:gd name="T15" fmla="*/ 2 h 353"/>
                  <a:gd name="T16" fmla="*/ 177 w 353"/>
                  <a:gd name="T17" fmla="*/ 0 h 353"/>
                  <a:gd name="T18" fmla="*/ 171 w 353"/>
                  <a:gd name="T19" fmla="*/ 2 h 353"/>
                  <a:gd name="T20" fmla="*/ 2 w 353"/>
                  <a:gd name="T21" fmla="*/ 171 h 353"/>
                  <a:gd name="T22" fmla="*/ 0 w 353"/>
                  <a:gd name="T23" fmla="*/ 176 h 353"/>
                  <a:gd name="T24" fmla="*/ 8 w 353"/>
                  <a:gd name="T25" fmla="*/ 184 h 353"/>
                  <a:gd name="T26" fmla="*/ 14 w 353"/>
                  <a:gd name="T27" fmla="*/ 182 h 353"/>
                  <a:gd name="T28" fmla="*/ 48 w 353"/>
                  <a:gd name="T29" fmla="*/ 148 h 353"/>
                  <a:gd name="T30" fmla="*/ 48 w 353"/>
                  <a:gd name="T31" fmla="*/ 345 h 353"/>
                  <a:gd name="T32" fmla="*/ 56 w 353"/>
                  <a:gd name="T33" fmla="*/ 353 h 353"/>
                  <a:gd name="T34" fmla="*/ 297 w 353"/>
                  <a:gd name="T35" fmla="*/ 353 h 353"/>
                  <a:gd name="T36" fmla="*/ 305 w 353"/>
                  <a:gd name="T37" fmla="*/ 345 h 353"/>
                  <a:gd name="T38" fmla="*/ 305 w 353"/>
                  <a:gd name="T39" fmla="*/ 148 h 353"/>
                  <a:gd name="T40" fmla="*/ 339 w 353"/>
                  <a:gd name="T41" fmla="*/ 182 h 353"/>
                  <a:gd name="T42" fmla="*/ 345 w 353"/>
                  <a:gd name="T43" fmla="*/ 184 h 353"/>
                  <a:gd name="T44" fmla="*/ 353 w 353"/>
                  <a:gd name="T45" fmla="*/ 176 h 353"/>
                  <a:gd name="T46" fmla="*/ 351 w 353"/>
                  <a:gd name="T47" fmla="*/ 171 h 353"/>
                  <a:gd name="T48" fmla="*/ 241 w 353"/>
                  <a:gd name="T49" fmla="*/ 32 h 353"/>
                  <a:gd name="T50" fmla="*/ 273 w 353"/>
                  <a:gd name="T51" fmla="*/ 32 h 353"/>
                  <a:gd name="T52" fmla="*/ 273 w 353"/>
                  <a:gd name="T53" fmla="*/ 93 h 353"/>
                  <a:gd name="T54" fmla="*/ 241 w 353"/>
                  <a:gd name="T55" fmla="*/ 61 h 353"/>
                  <a:gd name="T56" fmla="*/ 241 w 353"/>
                  <a:gd name="T57" fmla="*/ 32 h 353"/>
                  <a:gd name="T58" fmla="*/ 128 w 353"/>
                  <a:gd name="T59" fmla="*/ 337 h 353"/>
                  <a:gd name="T60" fmla="*/ 64 w 353"/>
                  <a:gd name="T61" fmla="*/ 337 h 353"/>
                  <a:gd name="T62" fmla="*/ 64 w 353"/>
                  <a:gd name="T63" fmla="*/ 321 h 353"/>
                  <a:gd name="T64" fmla="*/ 128 w 353"/>
                  <a:gd name="T65" fmla="*/ 321 h 353"/>
                  <a:gd name="T66" fmla="*/ 128 w 353"/>
                  <a:gd name="T67" fmla="*/ 337 h 353"/>
                  <a:gd name="T68" fmla="*/ 209 w 353"/>
                  <a:gd name="T69" fmla="*/ 337 h 353"/>
                  <a:gd name="T70" fmla="*/ 144 w 353"/>
                  <a:gd name="T71" fmla="*/ 337 h 353"/>
                  <a:gd name="T72" fmla="*/ 144 w 353"/>
                  <a:gd name="T73" fmla="*/ 208 h 353"/>
                  <a:gd name="T74" fmla="*/ 209 w 353"/>
                  <a:gd name="T75" fmla="*/ 208 h 353"/>
                  <a:gd name="T76" fmla="*/ 209 w 353"/>
                  <a:gd name="T77" fmla="*/ 337 h 353"/>
                  <a:gd name="T78" fmla="*/ 289 w 353"/>
                  <a:gd name="T79" fmla="*/ 337 h 353"/>
                  <a:gd name="T80" fmla="*/ 225 w 353"/>
                  <a:gd name="T81" fmla="*/ 337 h 353"/>
                  <a:gd name="T82" fmla="*/ 225 w 353"/>
                  <a:gd name="T83" fmla="*/ 321 h 353"/>
                  <a:gd name="T84" fmla="*/ 289 w 353"/>
                  <a:gd name="T85" fmla="*/ 321 h 353"/>
                  <a:gd name="T86" fmla="*/ 289 w 353"/>
                  <a:gd name="T87" fmla="*/ 337 h 353"/>
                  <a:gd name="T88" fmla="*/ 289 w 353"/>
                  <a:gd name="T89" fmla="*/ 305 h 353"/>
                  <a:gd name="T90" fmla="*/ 225 w 353"/>
                  <a:gd name="T91" fmla="*/ 305 h 353"/>
                  <a:gd name="T92" fmla="*/ 225 w 353"/>
                  <a:gd name="T93" fmla="*/ 200 h 353"/>
                  <a:gd name="T94" fmla="*/ 217 w 353"/>
                  <a:gd name="T95" fmla="*/ 192 h 353"/>
                  <a:gd name="T96" fmla="*/ 136 w 353"/>
                  <a:gd name="T97" fmla="*/ 192 h 353"/>
                  <a:gd name="T98" fmla="*/ 128 w 353"/>
                  <a:gd name="T99" fmla="*/ 200 h 353"/>
                  <a:gd name="T100" fmla="*/ 128 w 353"/>
                  <a:gd name="T101" fmla="*/ 305 h 353"/>
                  <a:gd name="T102" fmla="*/ 64 w 353"/>
                  <a:gd name="T103" fmla="*/ 305 h 353"/>
                  <a:gd name="T104" fmla="*/ 64 w 353"/>
                  <a:gd name="T105" fmla="*/ 132 h 353"/>
                  <a:gd name="T106" fmla="*/ 177 w 353"/>
                  <a:gd name="T107" fmla="*/ 19 h 353"/>
                  <a:gd name="T108" fmla="*/ 289 w 353"/>
                  <a:gd name="T109" fmla="*/ 132 h 353"/>
                  <a:gd name="T110" fmla="*/ 289 w 353"/>
                  <a:gd name="T111" fmla="*/ 305 h 353"/>
                  <a:gd name="T112" fmla="*/ 185 w 353"/>
                  <a:gd name="T113" fmla="*/ 289 h 353"/>
                  <a:gd name="T114" fmla="*/ 193 w 353"/>
                  <a:gd name="T115" fmla="*/ 281 h 353"/>
                  <a:gd name="T116" fmla="*/ 185 w 353"/>
                  <a:gd name="T117" fmla="*/ 273 h 353"/>
                  <a:gd name="T118" fmla="*/ 177 w 353"/>
                  <a:gd name="T119" fmla="*/ 281 h 353"/>
                  <a:gd name="T120" fmla="*/ 185 w 353"/>
                  <a:gd name="T121" fmla="*/ 28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3" h="353">
                    <a:moveTo>
                      <a:pt x="351" y="171"/>
                    </a:moveTo>
                    <a:cubicBezTo>
                      <a:pt x="289" y="109"/>
                      <a:pt x="289" y="109"/>
                      <a:pt x="289" y="109"/>
                    </a:cubicBezTo>
                    <a:cubicBezTo>
                      <a:pt x="289" y="24"/>
                      <a:pt x="289" y="24"/>
                      <a:pt x="289" y="24"/>
                    </a:cubicBezTo>
                    <a:cubicBezTo>
                      <a:pt x="289" y="19"/>
                      <a:pt x="285" y="16"/>
                      <a:pt x="281" y="16"/>
                    </a:cubicBezTo>
                    <a:cubicBezTo>
                      <a:pt x="233" y="16"/>
                      <a:pt x="233" y="16"/>
                      <a:pt x="233" y="16"/>
                    </a:cubicBezTo>
                    <a:cubicBezTo>
                      <a:pt x="228" y="16"/>
                      <a:pt x="225" y="19"/>
                      <a:pt x="225" y="24"/>
                    </a:cubicBezTo>
                    <a:cubicBezTo>
                      <a:pt x="225" y="45"/>
                      <a:pt x="225" y="45"/>
                      <a:pt x="225" y="45"/>
                    </a:cubicBezTo>
                    <a:cubicBezTo>
                      <a:pt x="182" y="2"/>
                      <a:pt x="182" y="2"/>
                      <a:pt x="182" y="2"/>
                    </a:cubicBezTo>
                    <a:cubicBezTo>
                      <a:pt x="181" y="1"/>
                      <a:pt x="179" y="0"/>
                      <a:pt x="177" y="0"/>
                    </a:cubicBezTo>
                    <a:cubicBezTo>
                      <a:pt x="174" y="0"/>
                      <a:pt x="172" y="1"/>
                      <a:pt x="171" y="2"/>
                    </a:cubicBezTo>
                    <a:cubicBezTo>
                      <a:pt x="2" y="171"/>
                      <a:pt x="2" y="171"/>
                      <a:pt x="2" y="171"/>
                    </a:cubicBezTo>
                    <a:cubicBezTo>
                      <a:pt x="1" y="172"/>
                      <a:pt x="0" y="174"/>
                      <a:pt x="0" y="176"/>
                    </a:cubicBezTo>
                    <a:cubicBezTo>
                      <a:pt x="0" y="181"/>
                      <a:pt x="3" y="184"/>
                      <a:pt x="8" y="184"/>
                    </a:cubicBezTo>
                    <a:cubicBezTo>
                      <a:pt x="10" y="184"/>
                      <a:pt x="12" y="184"/>
                      <a:pt x="14" y="182"/>
                    </a:cubicBezTo>
                    <a:cubicBezTo>
                      <a:pt x="48" y="148"/>
                      <a:pt x="48" y="148"/>
                      <a:pt x="48" y="148"/>
                    </a:cubicBezTo>
                    <a:cubicBezTo>
                      <a:pt x="48" y="345"/>
                      <a:pt x="48" y="345"/>
                      <a:pt x="48" y="345"/>
                    </a:cubicBezTo>
                    <a:cubicBezTo>
                      <a:pt x="48" y="349"/>
                      <a:pt x="52" y="353"/>
                      <a:pt x="56" y="353"/>
                    </a:cubicBezTo>
                    <a:cubicBezTo>
                      <a:pt x="297" y="353"/>
                      <a:pt x="297" y="353"/>
                      <a:pt x="297" y="353"/>
                    </a:cubicBezTo>
                    <a:cubicBezTo>
                      <a:pt x="301" y="353"/>
                      <a:pt x="305" y="349"/>
                      <a:pt x="305" y="345"/>
                    </a:cubicBezTo>
                    <a:cubicBezTo>
                      <a:pt x="305" y="148"/>
                      <a:pt x="305" y="148"/>
                      <a:pt x="305" y="148"/>
                    </a:cubicBezTo>
                    <a:cubicBezTo>
                      <a:pt x="339" y="182"/>
                      <a:pt x="339" y="182"/>
                      <a:pt x="339" y="182"/>
                    </a:cubicBezTo>
                    <a:cubicBezTo>
                      <a:pt x="341" y="184"/>
                      <a:pt x="343" y="184"/>
                      <a:pt x="345" y="184"/>
                    </a:cubicBezTo>
                    <a:cubicBezTo>
                      <a:pt x="350" y="184"/>
                      <a:pt x="353" y="181"/>
                      <a:pt x="353" y="176"/>
                    </a:cubicBezTo>
                    <a:cubicBezTo>
                      <a:pt x="353" y="174"/>
                      <a:pt x="352" y="172"/>
                      <a:pt x="351" y="171"/>
                    </a:cubicBezTo>
                    <a:moveTo>
                      <a:pt x="241" y="32"/>
                    </a:moveTo>
                    <a:cubicBezTo>
                      <a:pt x="273" y="32"/>
                      <a:pt x="273" y="32"/>
                      <a:pt x="273" y="32"/>
                    </a:cubicBezTo>
                    <a:cubicBezTo>
                      <a:pt x="273" y="93"/>
                      <a:pt x="273" y="93"/>
                      <a:pt x="273" y="93"/>
                    </a:cubicBezTo>
                    <a:cubicBezTo>
                      <a:pt x="241" y="61"/>
                      <a:pt x="241" y="61"/>
                      <a:pt x="241" y="61"/>
                    </a:cubicBezTo>
                    <a:lnTo>
                      <a:pt x="241" y="32"/>
                    </a:lnTo>
                    <a:close/>
                    <a:moveTo>
                      <a:pt x="128" y="337"/>
                    </a:moveTo>
                    <a:cubicBezTo>
                      <a:pt x="64" y="337"/>
                      <a:pt x="64" y="337"/>
                      <a:pt x="64" y="337"/>
                    </a:cubicBezTo>
                    <a:cubicBezTo>
                      <a:pt x="64" y="321"/>
                      <a:pt x="64" y="321"/>
                      <a:pt x="64" y="321"/>
                    </a:cubicBezTo>
                    <a:cubicBezTo>
                      <a:pt x="128" y="321"/>
                      <a:pt x="128" y="321"/>
                      <a:pt x="128" y="321"/>
                    </a:cubicBezTo>
                    <a:lnTo>
                      <a:pt x="128" y="337"/>
                    </a:lnTo>
                    <a:close/>
                    <a:moveTo>
                      <a:pt x="209" y="337"/>
                    </a:moveTo>
                    <a:cubicBezTo>
                      <a:pt x="144" y="337"/>
                      <a:pt x="144" y="337"/>
                      <a:pt x="144" y="337"/>
                    </a:cubicBezTo>
                    <a:cubicBezTo>
                      <a:pt x="144" y="208"/>
                      <a:pt x="144" y="208"/>
                      <a:pt x="144" y="208"/>
                    </a:cubicBezTo>
                    <a:cubicBezTo>
                      <a:pt x="209" y="208"/>
                      <a:pt x="209" y="208"/>
                      <a:pt x="209" y="208"/>
                    </a:cubicBezTo>
                    <a:lnTo>
                      <a:pt x="209" y="337"/>
                    </a:lnTo>
                    <a:close/>
                    <a:moveTo>
                      <a:pt x="289" y="337"/>
                    </a:moveTo>
                    <a:cubicBezTo>
                      <a:pt x="225" y="337"/>
                      <a:pt x="225" y="337"/>
                      <a:pt x="225" y="337"/>
                    </a:cubicBezTo>
                    <a:cubicBezTo>
                      <a:pt x="225" y="321"/>
                      <a:pt x="225" y="321"/>
                      <a:pt x="225" y="321"/>
                    </a:cubicBezTo>
                    <a:cubicBezTo>
                      <a:pt x="289" y="321"/>
                      <a:pt x="289" y="321"/>
                      <a:pt x="289" y="321"/>
                    </a:cubicBezTo>
                    <a:lnTo>
                      <a:pt x="289" y="337"/>
                    </a:lnTo>
                    <a:close/>
                    <a:moveTo>
                      <a:pt x="289" y="305"/>
                    </a:moveTo>
                    <a:cubicBezTo>
                      <a:pt x="225" y="305"/>
                      <a:pt x="225" y="305"/>
                      <a:pt x="225" y="305"/>
                    </a:cubicBezTo>
                    <a:cubicBezTo>
                      <a:pt x="225" y="200"/>
                      <a:pt x="225" y="200"/>
                      <a:pt x="225" y="200"/>
                    </a:cubicBezTo>
                    <a:cubicBezTo>
                      <a:pt x="225" y="196"/>
                      <a:pt x="221" y="192"/>
                      <a:pt x="217" y="192"/>
                    </a:cubicBezTo>
                    <a:cubicBezTo>
                      <a:pt x="136" y="192"/>
                      <a:pt x="136" y="192"/>
                      <a:pt x="136" y="192"/>
                    </a:cubicBezTo>
                    <a:cubicBezTo>
                      <a:pt x="132" y="192"/>
                      <a:pt x="128" y="196"/>
                      <a:pt x="128" y="200"/>
                    </a:cubicBezTo>
                    <a:cubicBezTo>
                      <a:pt x="128" y="305"/>
                      <a:pt x="128" y="305"/>
                      <a:pt x="128" y="305"/>
                    </a:cubicBezTo>
                    <a:cubicBezTo>
                      <a:pt x="64" y="305"/>
                      <a:pt x="64" y="305"/>
                      <a:pt x="64" y="305"/>
                    </a:cubicBezTo>
                    <a:cubicBezTo>
                      <a:pt x="64" y="132"/>
                      <a:pt x="64" y="132"/>
                      <a:pt x="64" y="132"/>
                    </a:cubicBezTo>
                    <a:cubicBezTo>
                      <a:pt x="177" y="19"/>
                      <a:pt x="177" y="19"/>
                      <a:pt x="177" y="19"/>
                    </a:cubicBezTo>
                    <a:cubicBezTo>
                      <a:pt x="289" y="132"/>
                      <a:pt x="289" y="132"/>
                      <a:pt x="289" y="132"/>
                    </a:cubicBezTo>
                    <a:lnTo>
                      <a:pt x="289" y="305"/>
                    </a:lnTo>
                    <a:close/>
                    <a:moveTo>
                      <a:pt x="185" y="289"/>
                    </a:moveTo>
                    <a:cubicBezTo>
                      <a:pt x="189" y="289"/>
                      <a:pt x="193" y="285"/>
                      <a:pt x="193" y="281"/>
                    </a:cubicBezTo>
                    <a:cubicBezTo>
                      <a:pt x="193" y="276"/>
                      <a:pt x="189" y="273"/>
                      <a:pt x="185" y="273"/>
                    </a:cubicBezTo>
                    <a:cubicBezTo>
                      <a:pt x="180" y="273"/>
                      <a:pt x="177" y="276"/>
                      <a:pt x="177" y="281"/>
                    </a:cubicBezTo>
                    <a:cubicBezTo>
                      <a:pt x="177" y="285"/>
                      <a:pt x="180" y="289"/>
                      <a:pt x="185" y="28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4377"/>
                <a:endParaRPr lang="en-US" dirty="0">
                  <a:solidFill>
                    <a:prstClr val="black"/>
                  </a:solidFill>
                  <a:latin typeface="Calibri" panose="020F0502020204030204"/>
                </a:endParaRPr>
              </a:p>
            </p:txBody>
          </p:sp>
        </p:grpSp>
      </p:grpSp>
      <p:sp>
        <p:nvSpPr>
          <p:cNvPr id="30" name="TextBox 29">
            <a:extLst>
              <a:ext uri="{FF2B5EF4-FFF2-40B4-BE49-F238E27FC236}">
                <a16:creationId xmlns:a16="http://schemas.microsoft.com/office/drawing/2014/main" id="{900C175D-EDE5-997C-D1D1-4429BD04BBAC}"/>
              </a:ext>
            </a:extLst>
          </p:cNvPr>
          <p:cNvSpPr txBox="1"/>
          <p:nvPr/>
        </p:nvSpPr>
        <p:spPr>
          <a:xfrm>
            <a:off x="7835464" y="5424856"/>
            <a:ext cx="3962349" cy="595163"/>
          </a:xfrm>
          <a:prstGeom prst="rect">
            <a:avLst/>
          </a:prstGeom>
          <a:noFill/>
        </p:spPr>
        <p:txBody>
          <a:bodyPr wrap="square" lIns="0" tIns="0" rIns="0" bIns="0" rtlCol="0">
            <a:spAutoFit/>
          </a:bodyPr>
          <a:lstStyle/>
          <a:p>
            <a:pPr algn="ctr" defTabSz="914377">
              <a:lnSpc>
                <a:spcPts val="1600"/>
              </a:lnSpc>
            </a:pPr>
            <a:r>
              <a:rPr lang="en-US" sz="1133" dirty="0">
                <a:solidFill>
                  <a:prstClr val="white"/>
                </a:solidFill>
                <a:latin typeface="Lato" panose="020F0502020204030203" pitchFamily="34" charset="0"/>
              </a:rPr>
              <a:t>+1 [332] 249-7355 | +234 [916] 326-8690</a:t>
            </a:r>
            <a:br>
              <a:rPr lang="en-US" sz="1133" dirty="0">
                <a:solidFill>
                  <a:prstClr val="white"/>
                </a:solidFill>
                <a:latin typeface="Lato" panose="020F0502020204030203" pitchFamily="34" charset="0"/>
              </a:rPr>
            </a:br>
            <a:r>
              <a:rPr lang="en-US" sz="1133" dirty="0" err="1">
                <a:solidFill>
                  <a:prstClr val="white"/>
                </a:solidFill>
                <a:latin typeface="Lato" panose="020F0502020204030203" pitchFamily="34" charset="0"/>
              </a:rPr>
              <a:t>agilemasters.org@gmail.com</a:t>
            </a:r>
            <a:r>
              <a:rPr lang="en-US" sz="1133" dirty="0">
                <a:solidFill>
                  <a:prstClr val="white"/>
                </a:solidFill>
                <a:latin typeface="Lato" panose="020F0502020204030203" pitchFamily="34" charset="0"/>
              </a:rPr>
              <a:t>  |  www.agilemasters.org</a:t>
            </a:r>
          </a:p>
          <a:p>
            <a:pPr algn="ctr" defTabSz="914377">
              <a:lnSpc>
                <a:spcPts val="1600"/>
              </a:lnSpc>
            </a:pPr>
            <a:r>
              <a:rPr lang="en-US" sz="1133" dirty="0">
                <a:solidFill>
                  <a:prstClr val="white"/>
                </a:solidFill>
                <a:latin typeface="Lato" panose="020F0502020204030203" pitchFamily="34" charset="0"/>
                <a:ea typeface="Lato" panose="020F0502020204030203" pitchFamily="34" charset="0"/>
                <a:cs typeface="Lato" panose="020F0502020204030203" pitchFamily="34" charset="0"/>
              </a:rPr>
              <a:t>Level 85 – One World Trade Center, New York – NY 10007 </a:t>
            </a:r>
          </a:p>
        </p:txBody>
      </p:sp>
    </p:spTree>
    <p:extLst>
      <p:ext uri="{BB962C8B-B14F-4D97-AF65-F5344CB8AC3E}">
        <p14:creationId xmlns:p14="http://schemas.microsoft.com/office/powerpoint/2010/main" val="203897310"/>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750"/>
                            </p:stCondLst>
                            <p:childTnLst>
                              <p:par>
                                <p:cTn id="17" presetID="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750"/>
                            </p:stCondLst>
                            <p:childTnLst>
                              <p:par>
                                <p:cTn id="27" presetID="2" presetClass="entr" presetSubtype="4"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par>
                          <p:cTn id="31" fill="hold">
                            <p:stCondLst>
                              <p:cond delay="325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4" grpId="0"/>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59430" y="6170213"/>
            <a:ext cx="5402196" cy="234744"/>
          </a:xfrm>
          <a:prstGeom prst="rect">
            <a:avLst/>
          </a:prstGeom>
          <a:noFill/>
        </p:spPr>
        <p:txBody>
          <a:bodyPr wrap="square" lIns="0" tIns="0" rIns="0" bIns="0" rtlCol="0">
            <a:spAutoFit/>
          </a:bodyPr>
          <a:lstStyle/>
          <a:p>
            <a:pPr algn="ctr" defTabSz="914377">
              <a:lnSpc>
                <a:spcPts val="2133"/>
              </a:lnSpc>
            </a:pPr>
            <a:r>
              <a:rPr lang="en-US" sz="1200" b="1" spc="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…adding value to individuals &amp; organizations!</a:t>
            </a:r>
            <a:endParaRPr lang="en-US" sz="1200" b="1" spc="400" dirty="0">
              <a:solidFill>
                <a:srgbClr val="A5A5A5"/>
              </a:solidFill>
              <a:latin typeface="Lato" panose="020F0502020204030203" pitchFamily="34" charset="0"/>
              <a:ea typeface="Lato" panose="020F0502020204030203" pitchFamily="34" charset="0"/>
              <a:cs typeface="Lato" panose="020F0502020204030203" pitchFamily="34" charset="0"/>
            </a:endParaRPr>
          </a:p>
        </p:txBody>
      </p:sp>
      <p:pic>
        <p:nvPicPr>
          <p:cNvPr id="31" name="Picture 30"/>
          <p:cNvPicPr>
            <a:picLocks noChangeAspect="1"/>
          </p:cNvPicPr>
          <p:nvPr/>
        </p:nvPicPr>
        <p:blipFill>
          <a:blip r:embed="rId3"/>
          <a:srcRect/>
          <a:stretch/>
        </p:blipFill>
        <p:spPr>
          <a:xfrm>
            <a:off x="6196264" y="0"/>
            <a:ext cx="5995736" cy="6858000"/>
          </a:xfrm>
          <a:prstGeom prst="rect">
            <a:avLst/>
          </a:prstGeom>
        </p:spPr>
      </p:pic>
      <p:sp>
        <p:nvSpPr>
          <p:cNvPr id="12" name="TextBox 11"/>
          <p:cNvSpPr txBox="1"/>
          <p:nvPr/>
        </p:nvSpPr>
        <p:spPr>
          <a:xfrm>
            <a:off x="1144316" y="1729217"/>
            <a:ext cx="4282829" cy="3298082"/>
          </a:xfrm>
          <a:prstGeom prst="rect">
            <a:avLst/>
          </a:prstGeom>
          <a:noFill/>
        </p:spPr>
        <p:txBody>
          <a:bodyPr wrap="square" lIns="0" tIns="0" rIns="0" bIns="0" rtlCol="0">
            <a:spAutoFit/>
          </a:bodyPr>
          <a:lstStyle/>
          <a:p>
            <a:pPr defTabSz="914377"/>
            <a:br>
              <a:rPr lang="en-US" sz="1500" b="1" dirty="0">
                <a:solidFill>
                  <a:srgbClr val="4472C4"/>
                </a:solidFill>
                <a:latin typeface="Lato" panose="020F0502020204030203" pitchFamily="34" charset="0"/>
                <a:ea typeface="Lato" panose="020F0502020204030203" pitchFamily="34" charset="0"/>
                <a:cs typeface="Lato" panose="020F0502020204030203" pitchFamily="34" charset="0"/>
              </a:rPr>
            </a:br>
            <a:r>
              <a:rPr lang="en-US" sz="1500" b="1" dirty="0">
                <a:solidFill>
                  <a:srgbClr val="630000"/>
                </a:solidFill>
                <a:latin typeface="Lato" panose="020F0502020204030203" pitchFamily="34" charset="0"/>
                <a:ea typeface="Lato" panose="020F0502020204030203" pitchFamily="34" charset="0"/>
                <a:cs typeface="Lato" panose="020F0502020204030203" pitchFamily="34" charset="0"/>
              </a:rPr>
              <a:t>AGILE MASTERS</a:t>
            </a:r>
            <a:r>
              <a:rPr lang="en-US" sz="1500" b="1" dirty="0">
                <a:solidFill>
                  <a:srgbClr val="C00000"/>
                </a:solidFill>
                <a:latin typeface="Lato" panose="020F0502020204030203" pitchFamily="34" charset="0"/>
                <a:ea typeface="Lato" panose="020F0502020204030203" pitchFamily="34" charset="0"/>
                <a:cs typeface="Lato" panose="020F0502020204030203" pitchFamily="34" charset="0"/>
              </a:rPr>
              <a:t> </a:t>
            </a:r>
            <a:r>
              <a:rPr lang="en-US" sz="15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is simply an online &amp; in-person professional training platform that empowers individuals, teams, and organizations with Agile expertise to deliver transformative solutions, support organizational agility, enhance individual productivity, and drive industry growth</a:t>
            </a:r>
            <a:r>
              <a:rPr lang="en-US" sz="1500" b="1" i="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t>
            </a:r>
            <a:r>
              <a:rPr lang="en-US" sz="15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p>
          <a:p>
            <a:pPr defTabSz="914377"/>
            <a:endParaRPr lang="en-US" sz="1200" dirty="0">
              <a:solidFill>
                <a:srgbClr val="5B9BD5"/>
              </a:solidFill>
              <a:latin typeface="Tahoma" pitchFamily="34" charset="0"/>
              <a:ea typeface="Tahoma" pitchFamily="34" charset="0"/>
              <a:cs typeface="Tahoma" pitchFamily="34" charset="0"/>
            </a:endParaRPr>
          </a:p>
          <a:p>
            <a:pPr defTabSz="914377"/>
            <a:br>
              <a:rPr lang="en-US" sz="1200" dirty="0">
                <a:solidFill>
                  <a:srgbClr val="5B9BD5"/>
                </a:solidFill>
                <a:latin typeface="Tahoma" pitchFamily="34" charset="0"/>
                <a:ea typeface="Tahoma" pitchFamily="34" charset="0"/>
                <a:cs typeface="Tahoma" pitchFamily="34" charset="0"/>
              </a:rPr>
            </a:br>
            <a:r>
              <a:rPr lang="en-US" sz="2133" b="1" dirty="0">
                <a:solidFill>
                  <a:prstClr val="black"/>
                </a:solidFill>
                <a:latin typeface="Calibri" panose="020F0502020204030204"/>
              </a:rPr>
              <a:t>Explore the power of AGILITY </a:t>
            </a:r>
          </a:p>
          <a:p>
            <a:pPr defTabSz="914377"/>
            <a:r>
              <a:rPr lang="en-US" sz="2133" b="1" dirty="0">
                <a:solidFill>
                  <a:prstClr val="black"/>
                </a:solidFill>
                <a:latin typeface="Calibri" panose="020F0502020204030204"/>
              </a:rPr>
              <a:t>and take advantage of the</a:t>
            </a:r>
            <a:br>
              <a:rPr lang="en-US" sz="2133" b="1" dirty="0">
                <a:solidFill>
                  <a:prstClr val="black"/>
                </a:solidFill>
                <a:latin typeface="Calibri" panose="020F0502020204030204"/>
              </a:rPr>
            </a:br>
            <a:r>
              <a:rPr lang="en-US" sz="2133" b="1" dirty="0">
                <a:solidFill>
                  <a:prstClr val="black"/>
                </a:solidFill>
                <a:latin typeface="Calibri" panose="020F0502020204030204"/>
              </a:rPr>
              <a:t>Agile Masters Online Opportunities with diverse professionals!</a:t>
            </a:r>
            <a:endParaRPr lang="en-US" sz="2133" b="1" dirty="0">
              <a:solidFill>
                <a:prstClr val="white">
                  <a:lumMod val="65000"/>
                </a:prstClr>
              </a:solidFill>
              <a:latin typeface="Calibri" panose="020F0502020204030204"/>
            </a:endParaRPr>
          </a:p>
        </p:txBody>
      </p:sp>
      <p:pic>
        <p:nvPicPr>
          <p:cNvPr id="4" name="Picture 3">
            <a:extLst>
              <a:ext uri="{FF2B5EF4-FFF2-40B4-BE49-F238E27FC236}">
                <a16:creationId xmlns:a16="http://schemas.microsoft.com/office/drawing/2014/main" id="{4270F508-294B-F084-5CC6-B34309BE0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378" y="132581"/>
            <a:ext cx="1791017" cy="1857352"/>
          </a:xfrm>
          <a:prstGeom prst="rect">
            <a:avLst/>
          </a:prstGeom>
        </p:spPr>
      </p:pic>
      <p:sp>
        <p:nvSpPr>
          <p:cNvPr id="5" name="TextBox 4">
            <a:extLst>
              <a:ext uri="{FF2B5EF4-FFF2-40B4-BE49-F238E27FC236}">
                <a16:creationId xmlns:a16="http://schemas.microsoft.com/office/drawing/2014/main" id="{DF5FAD7F-9984-2426-47E7-D5C476408378}"/>
              </a:ext>
            </a:extLst>
          </p:cNvPr>
          <p:cNvSpPr txBox="1"/>
          <p:nvPr/>
        </p:nvSpPr>
        <p:spPr>
          <a:xfrm>
            <a:off x="11632179" y="6315861"/>
            <a:ext cx="307751"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2</a:t>
            </a:r>
          </a:p>
        </p:txBody>
      </p:sp>
      <p:sp>
        <p:nvSpPr>
          <p:cNvPr id="2" name="TextBox 1">
            <a:extLst>
              <a:ext uri="{FF2B5EF4-FFF2-40B4-BE49-F238E27FC236}">
                <a16:creationId xmlns:a16="http://schemas.microsoft.com/office/drawing/2014/main" id="{D1D72C6C-A19E-73BC-13EB-DC55BB92752E}"/>
              </a:ext>
            </a:extLst>
          </p:cNvPr>
          <p:cNvSpPr txBox="1"/>
          <p:nvPr/>
        </p:nvSpPr>
        <p:spPr>
          <a:xfrm>
            <a:off x="908304" y="5775778"/>
            <a:ext cx="4480323" cy="174343"/>
          </a:xfrm>
          <a:prstGeom prst="rect">
            <a:avLst/>
          </a:prstGeom>
          <a:noFill/>
        </p:spPr>
        <p:txBody>
          <a:bodyPr wrap="square" lIns="0" tIns="0" rIns="0" bIns="0" rtlCol="0">
            <a:spAutoFit/>
          </a:bodyPr>
          <a:lstStyle/>
          <a:p>
            <a:pPr algn="ctr" defTabSz="914377"/>
            <a:r>
              <a:rPr lang="en-US" sz="1133" b="1" spc="800" dirty="0">
                <a:solidFill>
                  <a:prstClr val="white">
                    <a:lumMod val="50000"/>
                  </a:prstClr>
                </a:solidFill>
                <a:latin typeface="Lato" panose="020F0502020204030203" pitchFamily="34" charset="0"/>
              </a:rPr>
              <a:t>WWW.AGILEMASTERS.ORG</a:t>
            </a:r>
          </a:p>
        </p:txBody>
      </p:sp>
    </p:spTree>
    <p:extLst>
      <p:ext uri="{BB962C8B-B14F-4D97-AF65-F5344CB8AC3E}">
        <p14:creationId xmlns:p14="http://schemas.microsoft.com/office/powerpoint/2010/main" val="242661157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28A8A-5524-574B-0D86-1206E6787045}"/>
              </a:ext>
            </a:extLst>
          </p:cNvPr>
          <p:cNvSpPr txBox="1">
            <a:spLocks/>
          </p:cNvSpPr>
          <p:nvPr/>
        </p:nvSpPr>
        <p:spPr>
          <a:xfrm>
            <a:off x="747169" y="819753"/>
            <a:ext cx="3783336" cy="3781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sz="2800" b="1" dirty="0">
                <a:solidFill>
                  <a:srgbClr val="5B9BD5"/>
                </a:solidFill>
                <a:latin typeface="Lato" panose="020F0502020204030203" pitchFamily="34" charset="0"/>
                <a:ea typeface="Lato" panose="020F0502020204030203" pitchFamily="34" charset="0"/>
                <a:cs typeface="Lato" panose="020F0502020204030203" pitchFamily="34" charset="0"/>
              </a:rPr>
              <a:t>MEET</a:t>
            </a:r>
            <a:r>
              <a:rPr lang="en-US" sz="2800" b="1"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2800" b="1" dirty="0">
                <a:solidFill>
                  <a:prstClr val="white">
                    <a:lumMod val="85000"/>
                  </a:prstClr>
                </a:solidFill>
                <a:latin typeface="Lato" panose="020F0502020204030203" pitchFamily="34" charset="0"/>
                <a:ea typeface="Lato" panose="020F0502020204030203" pitchFamily="34" charset="0"/>
                <a:cs typeface="Lato" panose="020F0502020204030203" pitchFamily="34" charset="0"/>
              </a:rPr>
              <a:t>OUR TEAM</a:t>
            </a:r>
          </a:p>
        </p:txBody>
      </p:sp>
      <p:grpSp>
        <p:nvGrpSpPr>
          <p:cNvPr id="3" name="Group 2">
            <a:extLst>
              <a:ext uri="{FF2B5EF4-FFF2-40B4-BE49-F238E27FC236}">
                <a16:creationId xmlns:a16="http://schemas.microsoft.com/office/drawing/2014/main" id="{729EDBB2-A6DF-3D4E-16BA-F002B70A8E80}"/>
              </a:ext>
            </a:extLst>
          </p:cNvPr>
          <p:cNvGrpSpPr/>
          <p:nvPr/>
        </p:nvGrpSpPr>
        <p:grpSpPr>
          <a:xfrm>
            <a:off x="4752026" y="2326567"/>
            <a:ext cx="1522005" cy="339936"/>
            <a:chOff x="2365839" y="1744926"/>
            <a:chExt cx="1141504" cy="254952"/>
          </a:xfrm>
        </p:grpSpPr>
        <p:sp>
          <p:nvSpPr>
            <p:cNvPr id="4" name="TextBox 3">
              <a:extLst>
                <a:ext uri="{FF2B5EF4-FFF2-40B4-BE49-F238E27FC236}">
                  <a16:creationId xmlns:a16="http://schemas.microsoft.com/office/drawing/2014/main" id="{9818FF17-B489-6794-C6E4-E9DDD275ECA3}"/>
                </a:ext>
              </a:extLst>
            </p:cNvPr>
            <p:cNvSpPr txBox="1"/>
            <p:nvPr/>
          </p:nvSpPr>
          <p:spPr>
            <a:xfrm>
              <a:off x="2365839" y="1744926"/>
              <a:ext cx="1141504" cy="131431"/>
            </a:xfrm>
            <a:prstGeom prst="rect">
              <a:avLst/>
            </a:prstGeom>
            <a:noFill/>
          </p:spPr>
          <p:txBody>
            <a:bodyPr wrap="square" lIns="0" tIns="0" rIns="0" bIns="0" rtlCol="0">
              <a:spAutoFit/>
            </a:bodyPr>
            <a:lstStyle/>
            <a:p>
              <a:pPr algn="r" defTabSz="914377">
                <a:lnSpc>
                  <a:spcPts val="1467"/>
                </a:lnSpc>
                <a:spcAft>
                  <a:spcPts val="1600"/>
                </a:spcAft>
              </a:pPr>
              <a:r>
                <a:rPr lang="en-US" sz="1133" b="1" cap="all" spc="27" dirty="0">
                  <a:solidFill>
                    <a:srgbClr val="A5A5A5"/>
                  </a:solidFill>
                  <a:latin typeface="Lato" panose="020F0502020204030203" pitchFamily="34" charset="0"/>
                </a:rPr>
                <a:t>Festus a. </a:t>
              </a:r>
              <a:r>
                <a:rPr lang="en-US" sz="1133" b="1" cap="all" spc="27" dirty="0" err="1">
                  <a:solidFill>
                    <a:srgbClr val="A5A5A5"/>
                  </a:solidFill>
                  <a:latin typeface="Lato" panose="020F0502020204030203" pitchFamily="34" charset="0"/>
                </a:rPr>
                <a:t>otabor</a:t>
              </a:r>
              <a:endParaRPr lang="en-US" sz="1133" b="1" cap="all" spc="27" dirty="0">
                <a:solidFill>
                  <a:srgbClr val="A5A5A5"/>
                </a:solidFill>
                <a:latin typeface="Lato" panose="020F0502020204030203" pitchFamily="34" charset="0"/>
              </a:endParaRPr>
            </a:p>
          </p:txBody>
        </p:sp>
        <p:sp>
          <p:nvSpPr>
            <p:cNvPr id="5" name="TextBox 4">
              <a:extLst>
                <a:ext uri="{FF2B5EF4-FFF2-40B4-BE49-F238E27FC236}">
                  <a16:creationId xmlns:a16="http://schemas.microsoft.com/office/drawing/2014/main" id="{F1693AE3-7198-E90A-89C6-C98183243497}"/>
                </a:ext>
              </a:extLst>
            </p:cNvPr>
            <p:cNvSpPr txBox="1"/>
            <p:nvPr/>
          </p:nvSpPr>
          <p:spPr>
            <a:xfrm>
              <a:off x="2365839" y="1884462"/>
              <a:ext cx="1141504" cy="115416"/>
            </a:xfrm>
            <a:prstGeom prst="rect">
              <a:avLst/>
            </a:prstGeom>
            <a:noFill/>
          </p:spPr>
          <p:txBody>
            <a:bodyPr wrap="square" lIns="0" tIns="0" rIns="0" bIns="0" rtlCol="0">
              <a:spAutoFit/>
            </a:bodyPr>
            <a:lstStyle/>
            <a:p>
              <a:pPr algn="r" defTabSz="914377">
                <a:lnSpc>
                  <a:spcPts val="1200"/>
                </a:lnSpc>
                <a:spcAft>
                  <a:spcPts val="1600"/>
                </a:spcAft>
              </a:pPr>
              <a:r>
                <a:rPr lang="en-US" sz="1000" dirty="0">
                  <a:solidFill>
                    <a:srgbClr val="4472C4"/>
                  </a:solidFill>
                  <a:latin typeface="Lato" panose="020F0502020204030203" pitchFamily="34" charset="0"/>
                </a:rPr>
                <a:t>Administrator</a:t>
              </a:r>
            </a:p>
          </p:txBody>
        </p:sp>
      </p:grpSp>
      <p:grpSp>
        <p:nvGrpSpPr>
          <p:cNvPr id="6" name="Group 5">
            <a:extLst>
              <a:ext uri="{FF2B5EF4-FFF2-40B4-BE49-F238E27FC236}">
                <a16:creationId xmlns:a16="http://schemas.microsoft.com/office/drawing/2014/main" id="{667F4AD6-6A28-E721-6FD6-AE70D13C1D8C}"/>
              </a:ext>
            </a:extLst>
          </p:cNvPr>
          <p:cNvGrpSpPr/>
          <p:nvPr/>
        </p:nvGrpSpPr>
        <p:grpSpPr>
          <a:xfrm>
            <a:off x="569775" y="3689796"/>
            <a:ext cx="1522005" cy="339936"/>
            <a:chOff x="690089" y="2767345"/>
            <a:chExt cx="1141504" cy="254952"/>
          </a:xfrm>
        </p:grpSpPr>
        <p:sp>
          <p:nvSpPr>
            <p:cNvPr id="7" name="TextBox 6">
              <a:extLst>
                <a:ext uri="{FF2B5EF4-FFF2-40B4-BE49-F238E27FC236}">
                  <a16:creationId xmlns:a16="http://schemas.microsoft.com/office/drawing/2014/main" id="{149A2C34-6209-B623-9337-DF7270C66148}"/>
                </a:ext>
              </a:extLst>
            </p:cNvPr>
            <p:cNvSpPr txBox="1"/>
            <p:nvPr/>
          </p:nvSpPr>
          <p:spPr>
            <a:xfrm>
              <a:off x="690089" y="2767345"/>
              <a:ext cx="1141504" cy="131431"/>
            </a:xfrm>
            <a:prstGeom prst="rect">
              <a:avLst/>
            </a:prstGeom>
            <a:noFill/>
          </p:spPr>
          <p:txBody>
            <a:bodyPr wrap="square" lIns="0" tIns="0" rIns="0" bIns="0" rtlCol="0">
              <a:spAutoFit/>
            </a:bodyPr>
            <a:lstStyle/>
            <a:p>
              <a:pPr algn="r" defTabSz="914377">
                <a:lnSpc>
                  <a:spcPts val="1467"/>
                </a:lnSpc>
                <a:spcAft>
                  <a:spcPts val="1600"/>
                </a:spcAft>
              </a:pPr>
              <a:r>
                <a:rPr lang="en-US" sz="1133" b="1" cap="all" spc="27" dirty="0">
                  <a:solidFill>
                    <a:srgbClr val="A5A5A5"/>
                  </a:solidFill>
                  <a:latin typeface="Lato" panose="020F0502020204030203" pitchFamily="34" charset="0"/>
                </a:rPr>
                <a:t>Beluchi brown</a:t>
              </a:r>
            </a:p>
          </p:txBody>
        </p:sp>
        <p:sp>
          <p:nvSpPr>
            <p:cNvPr id="8" name="TextBox 7">
              <a:extLst>
                <a:ext uri="{FF2B5EF4-FFF2-40B4-BE49-F238E27FC236}">
                  <a16:creationId xmlns:a16="http://schemas.microsoft.com/office/drawing/2014/main" id="{CAC03C34-E908-5D97-9A4C-42CBB5F5A9A7}"/>
                </a:ext>
              </a:extLst>
            </p:cNvPr>
            <p:cNvSpPr txBox="1"/>
            <p:nvPr/>
          </p:nvSpPr>
          <p:spPr>
            <a:xfrm>
              <a:off x="690089" y="2906881"/>
              <a:ext cx="1141504" cy="115416"/>
            </a:xfrm>
            <a:prstGeom prst="rect">
              <a:avLst/>
            </a:prstGeom>
            <a:noFill/>
          </p:spPr>
          <p:txBody>
            <a:bodyPr wrap="square" lIns="0" tIns="0" rIns="0" bIns="0" rtlCol="0">
              <a:spAutoFit/>
            </a:bodyPr>
            <a:lstStyle/>
            <a:p>
              <a:pPr algn="r" defTabSz="914377">
                <a:lnSpc>
                  <a:spcPts val="1200"/>
                </a:lnSpc>
                <a:spcAft>
                  <a:spcPts val="1600"/>
                </a:spcAft>
              </a:pPr>
              <a:r>
                <a:rPr lang="en-US" sz="1000" dirty="0">
                  <a:solidFill>
                    <a:srgbClr val="4472C4"/>
                  </a:solidFill>
                  <a:latin typeface="Lato" panose="020F0502020204030203" pitchFamily="34" charset="0"/>
                </a:rPr>
                <a:t>Organization Agility Coach</a:t>
              </a:r>
            </a:p>
          </p:txBody>
        </p:sp>
      </p:grpSp>
      <p:sp>
        <p:nvSpPr>
          <p:cNvPr id="9" name="Freeform 25">
            <a:extLst>
              <a:ext uri="{FF2B5EF4-FFF2-40B4-BE49-F238E27FC236}">
                <a16:creationId xmlns:a16="http://schemas.microsoft.com/office/drawing/2014/main" id="{248AC4A5-D4BD-499D-0C01-DFB60B2B9410}"/>
              </a:ext>
            </a:extLst>
          </p:cNvPr>
          <p:cNvSpPr>
            <a:spLocks/>
          </p:cNvSpPr>
          <p:nvPr/>
        </p:nvSpPr>
        <p:spPr bwMode="auto">
          <a:xfrm>
            <a:off x="6147716" y="1976875"/>
            <a:ext cx="491691" cy="1198623"/>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0" name="Freeform 25">
            <a:extLst>
              <a:ext uri="{FF2B5EF4-FFF2-40B4-BE49-F238E27FC236}">
                <a16:creationId xmlns:a16="http://schemas.microsoft.com/office/drawing/2014/main" id="{5BE7C15C-84F6-8940-931E-C589DE419E6C}"/>
              </a:ext>
            </a:extLst>
          </p:cNvPr>
          <p:cNvSpPr>
            <a:spLocks/>
          </p:cNvSpPr>
          <p:nvPr/>
        </p:nvSpPr>
        <p:spPr bwMode="auto">
          <a:xfrm>
            <a:off x="1968265" y="3359558"/>
            <a:ext cx="491691" cy="1198623"/>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1" name="Freeform 25">
            <a:extLst>
              <a:ext uri="{FF2B5EF4-FFF2-40B4-BE49-F238E27FC236}">
                <a16:creationId xmlns:a16="http://schemas.microsoft.com/office/drawing/2014/main" id="{C8838E2E-70AF-AA83-4A44-EC9C91719018}"/>
              </a:ext>
            </a:extLst>
          </p:cNvPr>
          <p:cNvSpPr>
            <a:spLocks/>
          </p:cNvSpPr>
          <p:nvPr/>
        </p:nvSpPr>
        <p:spPr bwMode="auto">
          <a:xfrm>
            <a:off x="9005609" y="3359558"/>
            <a:ext cx="491691" cy="1198623"/>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2" name="Freeform 25">
            <a:extLst>
              <a:ext uri="{FF2B5EF4-FFF2-40B4-BE49-F238E27FC236}">
                <a16:creationId xmlns:a16="http://schemas.microsoft.com/office/drawing/2014/main" id="{2EE96DAD-82AE-CC44-06C0-F61DEC3E6FC0}"/>
              </a:ext>
            </a:extLst>
          </p:cNvPr>
          <p:cNvSpPr>
            <a:spLocks/>
          </p:cNvSpPr>
          <p:nvPr/>
        </p:nvSpPr>
        <p:spPr bwMode="auto">
          <a:xfrm>
            <a:off x="5009351" y="4870149"/>
            <a:ext cx="491691" cy="1198623"/>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grpSp>
        <p:nvGrpSpPr>
          <p:cNvPr id="13" name="Group 12">
            <a:extLst>
              <a:ext uri="{FF2B5EF4-FFF2-40B4-BE49-F238E27FC236}">
                <a16:creationId xmlns:a16="http://schemas.microsoft.com/office/drawing/2014/main" id="{F37CF69A-5288-0900-5B73-2016884CF872}"/>
              </a:ext>
            </a:extLst>
          </p:cNvPr>
          <p:cNvGrpSpPr/>
          <p:nvPr/>
        </p:nvGrpSpPr>
        <p:grpSpPr>
          <a:xfrm>
            <a:off x="3532554" y="5215020"/>
            <a:ext cx="1614324" cy="339936"/>
            <a:chOff x="1503788" y="3795254"/>
            <a:chExt cx="1210743" cy="254952"/>
          </a:xfrm>
        </p:grpSpPr>
        <p:sp>
          <p:nvSpPr>
            <p:cNvPr id="14" name="TextBox 13">
              <a:extLst>
                <a:ext uri="{FF2B5EF4-FFF2-40B4-BE49-F238E27FC236}">
                  <a16:creationId xmlns:a16="http://schemas.microsoft.com/office/drawing/2014/main" id="{C387434A-6C66-B550-29A4-1CE8FB1B290C}"/>
                </a:ext>
              </a:extLst>
            </p:cNvPr>
            <p:cNvSpPr txBox="1"/>
            <p:nvPr/>
          </p:nvSpPr>
          <p:spPr>
            <a:xfrm>
              <a:off x="1503788" y="3795254"/>
              <a:ext cx="1210743" cy="131431"/>
            </a:xfrm>
            <a:prstGeom prst="rect">
              <a:avLst/>
            </a:prstGeom>
            <a:noFill/>
          </p:spPr>
          <p:txBody>
            <a:bodyPr wrap="square" lIns="0" tIns="0" rIns="0" bIns="0" rtlCol="0">
              <a:spAutoFit/>
            </a:bodyPr>
            <a:lstStyle/>
            <a:p>
              <a:pPr algn="r" defTabSz="914377">
                <a:lnSpc>
                  <a:spcPts val="1467"/>
                </a:lnSpc>
                <a:spcAft>
                  <a:spcPts val="1600"/>
                </a:spcAft>
              </a:pPr>
              <a:r>
                <a:rPr lang="en-US" sz="1133" b="1" cap="all" spc="27" dirty="0">
                  <a:solidFill>
                    <a:srgbClr val="A5A5A5"/>
                  </a:solidFill>
                  <a:latin typeface="Lato" panose="020F0502020204030203" pitchFamily="34" charset="0"/>
                </a:rPr>
                <a:t>Gary </a:t>
              </a:r>
              <a:r>
                <a:rPr lang="en-US" sz="1133" b="1" cap="all" spc="27" dirty="0" err="1">
                  <a:solidFill>
                    <a:srgbClr val="A5A5A5"/>
                  </a:solidFill>
                  <a:latin typeface="Lato" panose="020F0502020204030203" pitchFamily="34" charset="0"/>
                </a:rPr>
                <a:t>montgomery</a:t>
              </a:r>
              <a:endParaRPr lang="en-US" sz="1133" b="1" cap="all" spc="27" dirty="0">
                <a:solidFill>
                  <a:srgbClr val="A5A5A5"/>
                </a:solidFill>
                <a:latin typeface="Lato" panose="020F0502020204030203" pitchFamily="34" charset="0"/>
              </a:endParaRPr>
            </a:p>
          </p:txBody>
        </p:sp>
        <p:sp>
          <p:nvSpPr>
            <p:cNvPr id="15" name="TextBox 14">
              <a:extLst>
                <a:ext uri="{FF2B5EF4-FFF2-40B4-BE49-F238E27FC236}">
                  <a16:creationId xmlns:a16="http://schemas.microsoft.com/office/drawing/2014/main" id="{D12B4314-8953-F949-F4A7-46A88BDD669F}"/>
                </a:ext>
              </a:extLst>
            </p:cNvPr>
            <p:cNvSpPr txBox="1"/>
            <p:nvPr/>
          </p:nvSpPr>
          <p:spPr>
            <a:xfrm>
              <a:off x="1573027" y="3934790"/>
              <a:ext cx="1141504" cy="115416"/>
            </a:xfrm>
            <a:prstGeom prst="rect">
              <a:avLst/>
            </a:prstGeom>
            <a:noFill/>
          </p:spPr>
          <p:txBody>
            <a:bodyPr wrap="square" lIns="0" tIns="0" rIns="0" bIns="0" rtlCol="0">
              <a:spAutoFit/>
            </a:bodyPr>
            <a:lstStyle/>
            <a:p>
              <a:pPr algn="r" defTabSz="914377">
                <a:lnSpc>
                  <a:spcPts val="1200"/>
                </a:lnSpc>
                <a:spcAft>
                  <a:spcPts val="1600"/>
                </a:spcAft>
              </a:pPr>
              <a:r>
                <a:rPr lang="en-US" sz="1000" dirty="0">
                  <a:solidFill>
                    <a:srgbClr val="4472C4"/>
                  </a:solidFill>
                  <a:latin typeface="Lato" panose="020F0502020204030203" pitchFamily="34" charset="0"/>
                </a:rPr>
                <a:t>Team Support Coach</a:t>
              </a:r>
            </a:p>
          </p:txBody>
        </p:sp>
      </p:grpSp>
      <p:pic>
        <p:nvPicPr>
          <p:cNvPr id="16" name="Picture 15">
            <a:extLst>
              <a:ext uri="{FF2B5EF4-FFF2-40B4-BE49-F238E27FC236}">
                <a16:creationId xmlns:a16="http://schemas.microsoft.com/office/drawing/2014/main" id="{7FEDC04B-261B-81A8-EE3F-8F15A883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485" y="953557"/>
            <a:ext cx="1710737" cy="2217115"/>
          </a:xfrm>
          <a:prstGeom prst="rect">
            <a:avLst/>
          </a:prstGeom>
        </p:spPr>
      </p:pic>
      <p:pic>
        <p:nvPicPr>
          <p:cNvPr id="17" name="Picture Placeholder 60">
            <a:extLst>
              <a:ext uri="{FF2B5EF4-FFF2-40B4-BE49-F238E27FC236}">
                <a16:creationId xmlns:a16="http://schemas.microsoft.com/office/drawing/2014/main" id="{78E2BE2B-FD44-BDA7-2561-FCB20464BB8E}"/>
              </a:ext>
            </a:extLst>
          </p:cNvPr>
          <p:cNvPicPr>
            <a:picLocks noChangeAspect="1"/>
          </p:cNvPicPr>
          <p:nvPr/>
        </p:nvPicPr>
        <p:blipFill>
          <a:blip r:embed="rId4">
            <a:extLst>
              <a:ext uri="{28A0092B-C50C-407E-A947-70E740481C1C}">
                <a14:useLocalDpi xmlns:a14="http://schemas.microsoft.com/office/drawing/2010/main" val="0"/>
              </a:ext>
            </a:extLst>
          </a:blip>
          <a:srcRect t="15056" b="15056"/>
          <a:stretch>
            <a:fillRect/>
          </a:stretch>
        </p:blipFill>
        <p:spPr>
          <a:xfrm>
            <a:off x="9124075" y="2696114"/>
            <a:ext cx="2647516" cy="18507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pic>
        <p:nvPicPr>
          <p:cNvPr id="18" name="Picture Placeholder 58">
            <a:extLst>
              <a:ext uri="{FF2B5EF4-FFF2-40B4-BE49-F238E27FC236}">
                <a16:creationId xmlns:a16="http://schemas.microsoft.com/office/drawing/2014/main" id="{E11F35A1-FDB3-8DD4-EDDA-95770B7BC4C6}"/>
              </a:ext>
            </a:extLst>
          </p:cNvPr>
          <p:cNvPicPr>
            <a:picLocks noChangeAspect="1"/>
          </p:cNvPicPr>
          <p:nvPr/>
        </p:nvPicPr>
        <p:blipFill>
          <a:blip r:embed="rId5">
            <a:extLst>
              <a:ext uri="{28A0092B-C50C-407E-A947-70E740481C1C}">
                <a14:useLocalDpi xmlns:a14="http://schemas.microsoft.com/office/drawing/2010/main" val="0"/>
              </a:ext>
            </a:extLst>
          </a:blip>
          <a:srcRect t="15602" b="15602"/>
          <a:stretch>
            <a:fillRect/>
          </a:stretch>
        </p:blipFill>
        <p:spPr>
          <a:xfrm>
            <a:off x="2128778" y="2700702"/>
            <a:ext cx="2647516" cy="18507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pic>
        <p:nvPicPr>
          <p:cNvPr id="19" name="Picture Placeholder 66">
            <a:extLst>
              <a:ext uri="{FF2B5EF4-FFF2-40B4-BE49-F238E27FC236}">
                <a16:creationId xmlns:a16="http://schemas.microsoft.com/office/drawing/2014/main" id="{47E6A4AC-0E4E-6DB2-C0AC-0AC1771B614B}"/>
              </a:ext>
            </a:extLst>
          </p:cNvPr>
          <p:cNvPicPr>
            <a:picLocks noChangeAspect="1"/>
          </p:cNvPicPr>
          <p:nvPr/>
        </p:nvPicPr>
        <p:blipFill>
          <a:blip r:embed="rId6">
            <a:extLst>
              <a:ext uri="{28A0092B-C50C-407E-A947-70E740481C1C}">
                <a14:useLocalDpi xmlns:a14="http://schemas.microsoft.com/office/drawing/2010/main" val="0"/>
              </a:ext>
            </a:extLst>
          </a:blip>
          <a:srcRect t="14967" b="14967"/>
          <a:stretch>
            <a:fillRect/>
          </a:stretch>
        </p:blipFill>
        <p:spPr>
          <a:xfrm>
            <a:off x="5155849" y="4225109"/>
            <a:ext cx="2623507" cy="183401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pic>
      <p:grpSp>
        <p:nvGrpSpPr>
          <p:cNvPr id="20" name="Group 19">
            <a:extLst>
              <a:ext uri="{FF2B5EF4-FFF2-40B4-BE49-F238E27FC236}">
                <a16:creationId xmlns:a16="http://schemas.microsoft.com/office/drawing/2014/main" id="{B24F67BD-4F6B-E560-B241-DCCDAB7A983C}"/>
              </a:ext>
            </a:extLst>
          </p:cNvPr>
          <p:cNvGrpSpPr/>
          <p:nvPr/>
        </p:nvGrpSpPr>
        <p:grpSpPr>
          <a:xfrm>
            <a:off x="7472187" y="3594814"/>
            <a:ext cx="1681675" cy="339936"/>
            <a:chOff x="2246087" y="1744926"/>
            <a:chExt cx="1261256" cy="254952"/>
          </a:xfrm>
        </p:grpSpPr>
        <p:sp>
          <p:nvSpPr>
            <p:cNvPr id="21" name="TextBox 20">
              <a:extLst>
                <a:ext uri="{FF2B5EF4-FFF2-40B4-BE49-F238E27FC236}">
                  <a16:creationId xmlns:a16="http://schemas.microsoft.com/office/drawing/2014/main" id="{50FBF7E8-3319-B96D-86F1-17EEA30405D0}"/>
                </a:ext>
              </a:extLst>
            </p:cNvPr>
            <p:cNvSpPr txBox="1"/>
            <p:nvPr/>
          </p:nvSpPr>
          <p:spPr>
            <a:xfrm>
              <a:off x="2365839" y="1744926"/>
              <a:ext cx="1141504" cy="131431"/>
            </a:xfrm>
            <a:prstGeom prst="rect">
              <a:avLst/>
            </a:prstGeom>
            <a:noFill/>
          </p:spPr>
          <p:txBody>
            <a:bodyPr wrap="square" lIns="0" tIns="0" rIns="0" bIns="0" rtlCol="0">
              <a:spAutoFit/>
            </a:bodyPr>
            <a:lstStyle/>
            <a:p>
              <a:pPr algn="r" defTabSz="914377">
                <a:lnSpc>
                  <a:spcPts val="1467"/>
                </a:lnSpc>
                <a:spcAft>
                  <a:spcPts val="1600"/>
                </a:spcAft>
              </a:pPr>
              <a:r>
                <a:rPr lang="en-US" sz="1133" b="1" cap="all" spc="27" dirty="0" err="1">
                  <a:solidFill>
                    <a:srgbClr val="A5A5A5"/>
                  </a:solidFill>
                  <a:latin typeface="Lato" panose="020F0502020204030203" pitchFamily="34" charset="0"/>
                </a:rPr>
                <a:t>JerEmiah</a:t>
              </a:r>
              <a:r>
                <a:rPr lang="en-US" sz="1133" b="1" cap="all" spc="27" dirty="0">
                  <a:solidFill>
                    <a:srgbClr val="A5A5A5"/>
                  </a:solidFill>
                  <a:latin typeface="Lato" panose="020F0502020204030203" pitchFamily="34" charset="0"/>
                </a:rPr>
                <a:t> </a:t>
              </a:r>
              <a:r>
                <a:rPr lang="en-US" sz="1133" b="1" cap="all" spc="27" dirty="0" err="1">
                  <a:solidFill>
                    <a:srgbClr val="A5A5A5"/>
                  </a:solidFill>
                  <a:latin typeface="Lato" panose="020F0502020204030203" pitchFamily="34" charset="0"/>
                </a:rPr>
                <a:t>agboiyi</a:t>
              </a:r>
              <a:endParaRPr lang="en-US" sz="1133" b="1" cap="all" spc="27" dirty="0">
                <a:solidFill>
                  <a:srgbClr val="A5A5A5"/>
                </a:solidFill>
                <a:latin typeface="Lato" panose="020F0502020204030203" pitchFamily="34" charset="0"/>
              </a:endParaRPr>
            </a:p>
          </p:txBody>
        </p:sp>
        <p:sp>
          <p:nvSpPr>
            <p:cNvPr id="22" name="TextBox 21">
              <a:extLst>
                <a:ext uri="{FF2B5EF4-FFF2-40B4-BE49-F238E27FC236}">
                  <a16:creationId xmlns:a16="http://schemas.microsoft.com/office/drawing/2014/main" id="{711E4598-05E7-2A80-507A-A4E9B589BA46}"/>
                </a:ext>
              </a:extLst>
            </p:cNvPr>
            <p:cNvSpPr txBox="1"/>
            <p:nvPr/>
          </p:nvSpPr>
          <p:spPr>
            <a:xfrm>
              <a:off x="2246087" y="1884462"/>
              <a:ext cx="1261256" cy="115416"/>
            </a:xfrm>
            <a:prstGeom prst="rect">
              <a:avLst/>
            </a:prstGeom>
            <a:noFill/>
          </p:spPr>
          <p:txBody>
            <a:bodyPr wrap="square" lIns="0" tIns="0" rIns="0" bIns="0" rtlCol="0">
              <a:spAutoFit/>
            </a:bodyPr>
            <a:lstStyle/>
            <a:p>
              <a:pPr algn="r" defTabSz="914377">
                <a:lnSpc>
                  <a:spcPts val="1200"/>
                </a:lnSpc>
                <a:spcAft>
                  <a:spcPts val="1600"/>
                </a:spcAft>
              </a:pPr>
              <a:r>
                <a:rPr lang="en-US" sz="1000" dirty="0">
                  <a:solidFill>
                    <a:srgbClr val="4472C4"/>
                  </a:solidFill>
                  <a:latin typeface="Lato" panose="020F0502020204030203" pitchFamily="34" charset="0"/>
                </a:rPr>
                <a:t>Agile Transformation Coach</a:t>
              </a:r>
            </a:p>
          </p:txBody>
        </p:sp>
      </p:grpSp>
      <p:cxnSp>
        <p:nvCxnSpPr>
          <p:cNvPr id="23" name="Straight Connector 22">
            <a:extLst>
              <a:ext uri="{FF2B5EF4-FFF2-40B4-BE49-F238E27FC236}">
                <a16:creationId xmlns:a16="http://schemas.microsoft.com/office/drawing/2014/main" id="{186A3E2C-53C3-0344-FBAA-FD670BB8DC2A}"/>
              </a:ext>
            </a:extLst>
          </p:cNvPr>
          <p:cNvCxnSpPr/>
          <p:nvPr/>
        </p:nvCxnSpPr>
        <p:spPr>
          <a:xfrm>
            <a:off x="886519" y="1421221"/>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AC3C5FF-16A8-6D0E-9AA5-52DE0F8E50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6100" y="4616943"/>
            <a:ext cx="1522005" cy="1578376"/>
          </a:xfrm>
          <a:prstGeom prst="rect">
            <a:avLst/>
          </a:prstGeom>
        </p:spPr>
      </p:pic>
      <p:grpSp>
        <p:nvGrpSpPr>
          <p:cNvPr id="25" name="Group 24">
            <a:extLst>
              <a:ext uri="{FF2B5EF4-FFF2-40B4-BE49-F238E27FC236}">
                <a16:creationId xmlns:a16="http://schemas.microsoft.com/office/drawing/2014/main" id="{24A5E46C-4E5E-93C4-AA66-5EE32269F7D5}"/>
              </a:ext>
            </a:extLst>
          </p:cNvPr>
          <p:cNvGrpSpPr/>
          <p:nvPr/>
        </p:nvGrpSpPr>
        <p:grpSpPr>
          <a:xfrm>
            <a:off x="7902856" y="5745101"/>
            <a:ext cx="3606763" cy="339936"/>
            <a:chOff x="2246087" y="1744926"/>
            <a:chExt cx="1261256" cy="254952"/>
          </a:xfrm>
        </p:grpSpPr>
        <p:sp>
          <p:nvSpPr>
            <p:cNvPr id="26" name="TextBox 25">
              <a:extLst>
                <a:ext uri="{FF2B5EF4-FFF2-40B4-BE49-F238E27FC236}">
                  <a16:creationId xmlns:a16="http://schemas.microsoft.com/office/drawing/2014/main" id="{064E25DF-FAC2-64CA-0187-B5EBEDE8D94B}"/>
                </a:ext>
              </a:extLst>
            </p:cNvPr>
            <p:cNvSpPr txBox="1"/>
            <p:nvPr/>
          </p:nvSpPr>
          <p:spPr>
            <a:xfrm>
              <a:off x="2365839" y="1744926"/>
              <a:ext cx="1141504" cy="131431"/>
            </a:xfrm>
            <a:prstGeom prst="rect">
              <a:avLst/>
            </a:prstGeom>
            <a:noFill/>
          </p:spPr>
          <p:txBody>
            <a:bodyPr wrap="square" lIns="0" tIns="0" rIns="0" bIns="0" rtlCol="0">
              <a:spAutoFit/>
            </a:bodyPr>
            <a:lstStyle/>
            <a:p>
              <a:pPr algn="r" defTabSz="914377">
                <a:lnSpc>
                  <a:spcPts val="1467"/>
                </a:lnSpc>
                <a:spcAft>
                  <a:spcPts val="1600"/>
                </a:spcAft>
              </a:pPr>
              <a:r>
                <a:rPr lang="en-US" sz="1133" b="1" cap="all" spc="27" dirty="0">
                  <a:solidFill>
                    <a:prstClr val="white">
                      <a:lumMod val="75000"/>
                    </a:prstClr>
                  </a:solidFill>
                  <a:latin typeface="Lato" panose="020F0502020204030203" pitchFamily="34" charset="0"/>
                </a:rPr>
                <a:t>Visit:</a:t>
              </a:r>
            </a:p>
          </p:txBody>
        </p:sp>
        <p:sp>
          <p:nvSpPr>
            <p:cNvPr id="27" name="TextBox 26">
              <a:extLst>
                <a:ext uri="{FF2B5EF4-FFF2-40B4-BE49-F238E27FC236}">
                  <a16:creationId xmlns:a16="http://schemas.microsoft.com/office/drawing/2014/main" id="{BC579B21-24D0-10AD-49AC-AC7E0AF126E2}"/>
                </a:ext>
              </a:extLst>
            </p:cNvPr>
            <p:cNvSpPr txBox="1"/>
            <p:nvPr/>
          </p:nvSpPr>
          <p:spPr>
            <a:xfrm>
              <a:off x="2246087" y="1884462"/>
              <a:ext cx="1261256" cy="115416"/>
            </a:xfrm>
            <a:prstGeom prst="rect">
              <a:avLst/>
            </a:prstGeom>
            <a:noFill/>
          </p:spPr>
          <p:txBody>
            <a:bodyPr wrap="square" lIns="0" tIns="0" rIns="0" bIns="0" rtlCol="0">
              <a:spAutoFit/>
            </a:bodyPr>
            <a:lstStyle/>
            <a:p>
              <a:pPr algn="r" defTabSz="914377">
                <a:lnSpc>
                  <a:spcPts val="1200"/>
                </a:lnSpc>
                <a:spcAft>
                  <a:spcPts val="1600"/>
                </a:spcAft>
              </a:pPr>
              <a:r>
                <a:rPr lang="en-US" sz="1000" dirty="0">
                  <a:solidFill>
                    <a:srgbClr val="5B9BD5">
                      <a:lumMod val="60000"/>
                      <a:lumOff val="40000"/>
                    </a:srgbClr>
                  </a:solidFill>
                  <a:latin typeface="Lato" panose="020F0502020204030203" pitchFamily="34" charset="0"/>
                  <a:hlinkClick r:id="rId8">
                    <a:extLst>
                      <a:ext uri="{A12FA001-AC4F-418D-AE19-62706E023703}">
                        <ahyp:hlinkClr xmlns:ahyp="http://schemas.microsoft.com/office/drawing/2018/hyperlinkcolor" val="tx"/>
                      </a:ext>
                    </a:extLst>
                  </a:hlinkClick>
                </a:rPr>
                <a:t>www.agilemasters.org/instructors</a:t>
              </a:r>
              <a:r>
                <a:rPr lang="en-US" sz="1000" dirty="0">
                  <a:solidFill>
                    <a:srgbClr val="5B9BD5">
                      <a:lumMod val="60000"/>
                      <a:lumOff val="40000"/>
                    </a:srgbClr>
                  </a:solidFill>
                  <a:latin typeface="Lato" panose="020F0502020204030203" pitchFamily="34" charset="0"/>
                </a:rPr>
                <a:t> for more details.</a:t>
              </a:r>
            </a:p>
          </p:txBody>
        </p:sp>
      </p:grpSp>
      <p:sp>
        <p:nvSpPr>
          <p:cNvPr id="28" name="TextBox 27">
            <a:extLst>
              <a:ext uri="{FF2B5EF4-FFF2-40B4-BE49-F238E27FC236}">
                <a16:creationId xmlns:a16="http://schemas.microsoft.com/office/drawing/2014/main" id="{D397F96A-3B60-1551-46A3-2FB5B435BF18}"/>
              </a:ext>
            </a:extLst>
          </p:cNvPr>
          <p:cNvSpPr txBox="1"/>
          <p:nvPr/>
        </p:nvSpPr>
        <p:spPr>
          <a:xfrm>
            <a:off x="11652366" y="6315861"/>
            <a:ext cx="268701"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3</a:t>
            </a:r>
          </a:p>
        </p:txBody>
      </p:sp>
    </p:spTree>
    <p:extLst>
      <p:ext uri="{BB962C8B-B14F-4D97-AF65-F5344CB8AC3E}">
        <p14:creationId xmlns:p14="http://schemas.microsoft.com/office/powerpoint/2010/main" val="587319321"/>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4C7EA76-DA3E-AFB5-6A84-FEE9D7D70110}"/>
              </a:ext>
            </a:extLst>
          </p:cNvPr>
          <p:cNvSpPr txBox="1">
            <a:spLocks/>
          </p:cNvSpPr>
          <p:nvPr/>
        </p:nvSpPr>
        <p:spPr>
          <a:xfrm>
            <a:off x="770387" y="741833"/>
            <a:ext cx="5818228" cy="3781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sz="2800" b="1" dirty="0">
                <a:solidFill>
                  <a:srgbClr val="5B9BD5"/>
                </a:solidFill>
                <a:latin typeface="Lato" panose="020F0502020204030203" pitchFamily="34" charset="0"/>
                <a:ea typeface="Lato" panose="020F0502020204030203" pitchFamily="34" charset="0"/>
                <a:cs typeface="Lato" panose="020F0502020204030203" pitchFamily="34" charset="0"/>
              </a:rPr>
              <a:t>ACCREDITATION</a:t>
            </a:r>
            <a:r>
              <a:rPr lang="en-US" sz="2800" b="1"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2800" b="1" dirty="0">
                <a:solidFill>
                  <a:prstClr val="white">
                    <a:lumMod val="85000"/>
                  </a:prstClr>
                </a:solidFill>
                <a:latin typeface="Lato" panose="020F0502020204030203" pitchFamily="34" charset="0"/>
                <a:ea typeface="Lato" panose="020F0502020204030203" pitchFamily="34" charset="0"/>
                <a:cs typeface="Lato" panose="020F0502020204030203" pitchFamily="34" charset="0"/>
              </a:rPr>
              <a:t>PARTNERS</a:t>
            </a:r>
          </a:p>
        </p:txBody>
      </p:sp>
      <p:sp>
        <p:nvSpPr>
          <p:cNvPr id="11" name="TextBox 10">
            <a:extLst>
              <a:ext uri="{FF2B5EF4-FFF2-40B4-BE49-F238E27FC236}">
                <a16:creationId xmlns:a16="http://schemas.microsoft.com/office/drawing/2014/main" id="{20EBDEAC-9854-6F3E-7908-1F9311EA3B23}"/>
              </a:ext>
            </a:extLst>
          </p:cNvPr>
          <p:cNvSpPr txBox="1"/>
          <p:nvPr/>
        </p:nvSpPr>
        <p:spPr>
          <a:xfrm>
            <a:off x="457200" y="6300034"/>
            <a:ext cx="4480323" cy="174343"/>
          </a:xfrm>
          <a:prstGeom prst="rect">
            <a:avLst/>
          </a:prstGeom>
          <a:noFill/>
        </p:spPr>
        <p:txBody>
          <a:bodyPr wrap="square" lIns="0" tIns="0" rIns="0" bIns="0" rtlCol="0">
            <a:spAutoFit/>
          </a:bodyPr>
          <a:lstStyle/>
          <a:p>
            <a:pPr algn="ctr" defTabSz="914377"/>
            <a:r>
              <a:rPr lang="en-US" sz="1133" b="1" spc="800" dirty="0">
                <a:solidFill>
                  <a:prstClr val="white">
                    <a:lumMod val="50000"/>
                  </a:prstClr>
                </a:solidFill>
                <a:latin typeface="Lato" panose="020F0502020204030203" pitchFamily="34" charset="0"/>
              </a:rPr>
              <a:t>WWW.AGILEMASTERS.ORG</a:t>
            </a:r>
          </a:p>
        </p:txBody>
      </p:sp>
      <p:sp>
        <p:nvSpPr>
          <p:cNvPr id="12" name="TextBox 11">
            <a:extLst>
              <a:ext uri="{FF2B5EF4-FFF2-40B4-BE49-F238E27FC236}">
                <a16:creationId xmlns:a16="http://schemas.microsoft.com/office/drawing/2014/main" id="{D6A1CEA0-DC40-AE82-0AA1-4A5BD7A45884}"/>
              </a:ext>
            </a:extLst>
          </p:cNvPr>
          <p:cNvSpPr txBox="1"/>
          <p:nvPr/>
        </p:nvSpPr>
        <p:spPr>
          <a:xfrm>
            <a:off x="719006" y="1703209"/>
            <a:ext cx="4908063" cy="502573"/>
          </a:xfrm>
          <a:prstGeom prst="rect">
            <a:avLst/>
          </a:prstGeom>
          <a:noFill/>
        </p:spPr>
        <p:txBody>
          <a:bodyPr wrap="square">
            <a:spAutoFit/>
          </a:bodyPr>
          <a:lstStyle/>
          <a:p>
            <a:pPr defTabSz="914377"/>
            <a:r>
              <a:rPr lang="en-US" sz="1300"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AGILE MASTERS</a:t>
            </a:r>
            <a:r>
              <a:rPr lang="en-US" sz="1300" b="1"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currently Partners with two major Agile</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Globally Accredited Licensing institutes i.e.,</a:t>
            </a:r>
          </a:p>
        </p:txBody>
      </p:sp>
      <p:graphicFrame>
        <p:nvGraphicFramePr>
          <p:cNvPr id="13" name="Chart 12">
            <a:extLst>
              <a:ext uri="{FF2B5EF4-FFF2-40B4-BE49-F238E27FC236}">
                <a16:creationId xmlns:a16="http://schemas.microsoft.com/office/drawing/2014/main" id="{1D62895F-77DB-D290-B6C7-94E94516343D}"/>
              </a:ext>
            </a:extLst>
          </p:cNvPr>
          <p:cNvGraphicFramePr/>
          <p:nvPr>
            <p:extLst>
              <p:ext uri="{D42A27DB-BD31-4B8C-83A1-F6EECF244321}">
                <p14:modId xmlns:p14="http://schemas.microsoft.com/office/powerpoint/2010/main" val="3553276400"/>
              </p:ext>
            </p:extLst>
          </p:nvPr>
        </p:nvGraphicFramePr>
        <p:xfrm>
          <a:off x="5903752" y="0"/>
          <a:ext cx="6298882" cy="681759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66ED2764-1730-B561-3C26-BD14F608C2B8}"/>
              </a:ext>
            </a:extLst>
          </p:cNvPr>
          <p:cNvSpPr txBox="1"/>
          <p:nvPr/>
        </p:nvSpPr>
        <p:spPr>
          <a:xfrm>
            <a:off x="724221" y="5035539"/>
            <a:ext cx="4701985" cy="492443"/>
          </a:xfrm>
          <a:prstGeom prst="rect">
            <a:avLst/>
          </a:prstGeom>
          <a:noFill/>
        </p:spPr>
        <p:txBody>
          <a:bodyPr wrap="square">
            <a:spAutoFit/>
          </a:bodyPr>
          <a:lstStyle/>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a:t>
            </a:r>
            <a:r>
              <a:rPr lang="en-US" sz="1300"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AGILE MASTERS </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remains </a:t>
            </a:r>
            <a:r>
              <a:rPr lang="en-US" sz="1300" i="1" dirty="0">
                <a:solidFill>
                  <a:prstClr val="black"/>
                </a:solidFill>
                <a:latin typeface="Lato" panose="020F0502020204030203" pitchFamily="34" charset="0"/>
                <a:ea typeface="Lato" panose="020F0502020204030203" pitchFamily="34" charset="0"/>
                <a:cs typeface="Lato" panose="020F0502020204030203" pitchFamily="34" charset="0"/>
              </a:rPr>
              <a:t>ONLY</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Partner with Robust System </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that practically manages its student’ continuous learning - ]</a:t>
            </a:r>
          </a:p>
        </p:txBody>
      </p:sp>
      <p:sp>
        <p:nvSpPr>
          <p:cNvPr id="15" name="TextBox 14">
            <a:extLst>
              <a:ext uri="{FF2B5EF4-FFF2-40B4-BE49-F238E27FC236}">
                <a16:creationId xmlns:a16="http://schemas.microsoft.com/office/drawing/2014/main" id="{20FFADDF-1914-3A2D-4C53-669971ED1573}"/>
              </a:ext>
            </a:extLst>
          </p:cNvPr>
          <p:cNvSpPr txBox="1"/>
          <p:nvPr/>
        </p:nvSpPr>
        <p:spPr>
          <a:xfrm>
            <a:off x="724218" y="3596659"/>
            <a:ext cx="4908063" cy="1323054"/>
          </a:xfrm>
          <a:prstGeom prst="rect">
            <a:avLst/>
          </a:prstGeom>
          <a:noFill/>
        </p:spPr>
        <p:txBody>
          <a:bodyPr wrap="square">
            <a:spAutoFit/>
          </a:bodyPr>
          <a:lstStyle/>
          <a:p>
            <a:pPr defTabSz="914377"/>
            <a:r>
              <a:rPr lang="en-US" sz="1300" b="1" dirty="0">
                <a:solidFill>
                  <a:prstClr val="black"/>
                </a:solidFill>
                <a:latin typeface="Lato" panose="020F0502020204030203" pitchFamily="34" charset="0"/>
                <a:ea typeface="Lato" panose="020F0502020204030203" pitchFamily="34" charset="0"/>
                <a:cs typeface="Lato" panose="020F0502020204030203" pitchFamily="34" charset="0"/>
              </a:rPr>
              <a:t># </a:t>
            </a:r>
            <a:r>
              <a:rPr lang="en-US" sz="1300"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SCALED AGILE INC. - SAFe® </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[Scaled Agile Framework]:</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The world’s most Trusted System for Business Agility.</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Adopted by more than 20,000 Enterprises Globally.</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Over 1,000,000 Practitioners Trained.</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Supported by more than 500 World-class Transformation</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&amp; Platform Corporations in 110+ countries.</a:t>
            </a:r>
          </a:p>
        </p:txBody>
      </p:sp>
      <p:sp>
        <p:nvSpPr>
          <p:cNvPr id="16" name="TextBox 15">
            <a:extLst>
              <a:ext uri="{FF2B5EF4-FFF2-40B4-BE49-F238E27FC236}">
                <a16:creationId xmlns:a16="http://schemas.microsoft.com/office/drawing/2014/main" id="{BA92502C-D8C1-403F-3374-AC819151E7A5}"/>
              </a:ext>
            </a:extLst>
          </p:cNvPr>
          <p:cNvSpPr txBox="1"/>
          <p:nvPr/>
        </p:nvSpPr>
        <p:spPr>
          <a:xfrm>
            <a:off x="719006" y="2336582"/>
            <a:ext cx="4908063" cy="1117935"/>
          </a:xfrm>
          <a:prstGeom prst="rect">
            <a:avLst/>
          </a:prstGeom>
          <a:noFill/>
        </p:spPr>
        <p:txBody>
          <a:bodyPr wrap="square">
            <a:spAutoFit/>
          </a:bodyPr>
          <a:lstStyle/>
          <a:p>
            <a:pPr defTabSz="914377"/>
            <a:r>
              <a:rPr lang="en-US" sz="1300" b="1" dirty="0">
                <a:solidFill>
                  <a:prstClr val="black"/>
                </a:solidFill>
                <a:latin typeface="Lato" panose="020F0502020204030203" pitchFamily="34" charset="0"/>
                <a:ea typeface="Lato" panose="020F0502020204030203" pitchFamily="34" charset="0"/>
                <a:cs typeface="Lato" panose="020F0502020204030203" pitchFamily="34" charset="0"/>
              </a:rPr>
              <a:t>#</a:t>
            </a:r>
            <a:r>
              <a:rPr lang="en-US" sz="1300" b="1" dirty="0">
                <a:solidFill>
                  <a:srgbClr val="4A1215"/>
                </a:solidFill>
                <a:latin typeface="Lato" panose="020F0502020204030203" pitchFamily="34" charset="0"/>
                <a:ea typeface="Lato" panose="020F0502020204030203" pitchFamily="34" charset="0"/>
                <a:cs typeface="Lato" panose="020F0502020204030203" pitchFamily="34" charset="0"/>
              </a:rPr>
              <a:t> </a:t>
            </a:r>
            <a:r>
              <a:rPr lang="en-US" sz="1300" b="1" dirty="0" err="1">
                <a:solidFill>
                  <a:prstClr val="white">
                    <a:lumMod val="75000"/>
                  </a:prstClr>
                </a:solidFill>
                <a:latin typeface="Lato" panose="020F0502020204030203" pitchFamily="34" charset="0"/>
                <a:ea typeface="Lato" panose="020F0502020204030203" pitchFamily="34" charset="0"/>
                <a:cs typeface="Lato" panose="020F0502020204030203" pitchFamily="34" charset="0"/>
              </a:rPr>
              <a:t>SCRUMstudy</a:t>
            </a:r>
            <a:r>
              <a:rPr lang="en-US" sz="1300"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™-VMEdu® </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which has:</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- 2100+ Partners with Employees from 3500+ Companies.</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Certified Over 1,000,000 Professionals in 150+ Countries.</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- 7,500+ </a:t>
            </a:r>
            <a:r>
              <a:rPr lang="en-US" sz="1300" dirty="0" err="1">
                <a:solidFill>
                  <a:prstClr val="white">
                    <a:lumMod val="75000"/>
                  </a:prstClr>
                </a:solidFill>
                <a:latin typeface="Lato" panose="020F0502020204030203" pitchFamily="34" charset="0"/>
                <a:ea typeface="Lato" panose="020F0502020204030203" pitchFamily="34" charset="0"/>
                <a:cs typeface="Lato" panose="020F0502020204030203" pitchFamily="34" charset="0"/>
              </a:rPr>
              <a:t>SCRUMstudy</a:t>
            </a:r>
            <a:r>
              <a:rPr lang="en-US" sz="1300"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™-VMEdu® </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Certified Students Monthly</a:t>
            </a:r>
          </a:p>
          <a:p>
            <a:pPr defTabSz="914377"/>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a:t>
            </a:r>
            <a:r>
              <a:rPr lang="en-US" sz="1300" i="1" dirty="0">
                <a:solidFill>
                  <a:prstClr val="black"/>
                </a:solidFill>
                <a:latin typeface="Lato" panose="020F0502020204030203" pitchFamily="34" charset="0"/>
                <a:ea typeface="Lato" panose="020F0502020204030203" pitchFamily="34" charset="0"/>
                <a:cs typeface="Lato" panose="020F0502020204030203" pitchFamily="34" charset="0"/>
              </a:rPr>
              <a:t>More than any other Certification Body - as seen on the graph</a:t>
            </a:r>
            <a:r>
              <a:rPr lang="en-US" sz="1300" dirty="0">
                <a:solidFill>
                  <a:prstClr val="black"/>
                </a:solidFill>
                <a:latin typeface="Lato" panose="020F0502020204030203" pitchFamily="34" charset="0"/>
                <a:ea typeface="Lato" panose="020F0502020204030203" pitchFamily="34" charset="0"/>
                <a:cs typeface="Lato" panose="020F0502020204030203" pitchFamily="34" charset="0"/>
              </a:rPr>
              <a:t>]</a:t>
            </a:r>
          </a:p>
        </p:txBody>
      </p:sp>
      <p:sp>
        <p:nvSpPr>
          <p:cNvPr id="17" name="Freeform 25">
            <a:extLst>
              <a:ext uri="{FF2B5EF4-FFF2-40B4-BE49-F238E27FC236}">
                <a16:creationId xmlns:a16="http://schemas.microsoft.com/office/drawing/2014/main" id="{34CB6B5B-BC02-6315-0B3C-F8A5D2E5A0F4}"/>
              </a:ext>
            </a:extLst>
          </p:cNvPr>
          <p:cNvSpPr>
            <a:spLocks/>
          </p:cNvSpPr>
          <p:nvPr/>
        </p:nvSpPr>
        <p:spPr bwMode="auto">
          <a:xfrm>
            <a:off x="4757702" y="1189017"/>
            <a:ext cx="2334191" cy="5668983"/>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8" name="Freeform 5">
            <a:extLst>
              <a:ext uri="{FF2B5EF4-FFF2-40B4-BE49-F238E27FC236}">
                <a16:creationId xmlns:a16="http://schemas.microsoft.com/office/drawing/2014/main" id="{F5BE13DF-3EB8-7F72-6DF3-75D5C734779A}"/>
              </a:ext>
            </a:extLst>
          </p:cNvPr>
          <p:cNvSpPr>
            <a:spLocks/>
          </p:cNvSpPr>
          <p:nvPr/>
        </p:nvSpPr>
        <p:spPr bwMode="auto">
          <a:xfrm>
            <a:off x="5713297" y="1909982"/>
            <a:ext cx="896935" cy="1984855"/>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002060"/>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cxnSp>
        <p:nvCxnSpPr>
          <p:cNvPr id="19" name="Straight Connector 18">
            <a:extLst>
              <a:ext uri="{FF2B5EF4-FFF2-40B4-BE49-F238E27FC236}">
                <a16:creationId xmlns:a16="http://schemas.microsoft.com/office/drawing/2014/main" id="{5710AADF-4589-111D-AD2C-CF546652B6FF}"/>
              </a:ext>
            </a:extLst>
          </p:cNvPr>
          <p:cNvCxnSpPr/>
          <p:nvPr/>
        </p:nvCxnSpPr>
        <p:spPr>
          <a:xfrm>
            <a:off x="875017" y="1352213"/>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B4E044D-BBA8-102C-1E3F-2A56FCDC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6653" y="67131"/>
            <a:ext cx="1682243" cy="1744548"/>
          </a:xfrm>
          <a:prstGeom prst="rect">
            <a:avLst/>
          </a:prstGeom>
        </p:spPr>
      </p:pic>
      <p:sp>
        <p:nvSpPr>
          <p:cNvPr id="3" name="TextBox 2">
            <a:extLst>
              <a:ext uri="{FF2B5EF4-FFF2-40B4-BE49-F238E27FC236}">
                <a16:creationId xmlns:a16="http://schemas.microsoft.com/office/drawing/2014/main" id="{B4A052C1-7017-38D5-DAB3-F270EB1CE838}"/>
              </a:ext>
            </a:extLst>
          </p:cNvPr>
          <p:cNvSpPr txBox="1"/>
          <p:nvPr/>
        </p:nvSpPr>
        <p:spPr>
          <a:xfrm>
            <a:off x="11622210" y="6315862"/>
            <a:ext cx="539636"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4</a:t>
            </a:r>
          </a:p>
        </p:txBody>
      </p:sp>
    </p:spTree>
    <p:extLst>
      <p:ext uri="{BB962C8B-B14F-4D97-AF65-F5344CB8AC3E}">
        <p14:creationId xmlns:p14="http://schemas.microsoft.com/office/powerpoint/2010/main" val="572309563"/>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childTnLst>
                          </p:cTn>
                        </p:par>
                        <p:par>
                          <p:cTn id="45" fill="hold">
                            <p:stCondLst>
                              <p:cond delay="4500"/>
                            </p:stCondLst>
                            <p:childTnLst>
                              <p:par>
                                <p:cTn id="46" presetID="16" presetClass="entr" presetSubtype="21"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P spid="16"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470" y="0"/>
            <a:ext cx="6880749" cy="6858000"/>
          </a:xfrm>
        </p:spPr>
      </p:pic>
      <p:sp>
        <p:nvSpPr>
          <p:cNvPr id="3" name="Freeform 2"/>
          <p:cNvSpPr>
            <a:spLocks/>
          </p:cNvSpPr>
          <p:nvPr/>
        </p:nvSpPr>
        <p:spPr bwMode="auto">
          <a:xfrm>
            <a:off x="3934048" y="0"/>
            <a:ext cx="8257954" cy="6858000"/>
          </a:xfrm>
          <a:custGeom>
            <a:avLst/>
            <a:gdLst>
              <a:gd name="connsiteX0" fmla="*/ 1854132 w 5724473"/>
              <a:gd name="connsiteY0" fmla="*/ 0 h 5143500"/>
              <a:gd name="connsiteX1" fmla="*/ 2908939 w 5724473"/>
              <a:gd name="connsiteY1" fmla="*/ 0 h 5143500"/>
              <a:gd name="connsiteX2" fmla="*/ 4669666 w 5724473"/>
              <a:gd name="connsiteY2" fmla="*/ 0 h 5143500"/>
              <a:gd name="connsiteX3" fmla="*/ 5724473 w 5724473"/>
              <a:gd name="connsiteY3" fmla="*/ 0 h 5143500"/>
              <a:gd name="connsiteX4" fmla="*/ 5724473 w 5724473"/>
              <a:gd name="connsiteY4" fmla="*/ 5143500 h 5143500"/>
              <a:gd name="connsiteX5" fmla="*/ 4669666 w 5724473"/>
              <a:gd name="connsiteY5" fmla="*/ 5143500 h 5143500"/>
              <a:gd name="connsiteX6" fmla="*/ 1054807 w 5724473"/>
              <a:gd name="connsiteY6" fmla="*/ 5143500 h 5143500"/>
              <a:gd name="connsiteX7" fmla="*/ 0 w 5724473"/>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4473" h="5143500">
                <a:moveTo>
                  <a:pt x="1854132" y="0"/>
                </a:moveTo>
                <a:lnTo>
                  <a:pt x="2908939" y="0"/>
                </a:lnTo>
                <a:lnTo>
                  <a:pt x="4669666" y="0"/>
                </a:lnTo>
                <a:lnTo>
                  <a:pt x="5724473" y="0"/>
                </a:lnTo>
                <a:lnTo>
                  <a:pt x="5724473" y="5143500"/>
                </a:lnTo>
                <a:lnTo>
                  <a:pt x="4669666" y="5143500"/>
                </a:lnTo>
                <a:lnTo>
                  <a:pt x="1054807" y="5143500"/>
                </a:lnTo>
                <a:lnTo>
                  <a:pt x="0" y="5143500"/>
                </a:lnTo>
                <a:close/>
              </a:path>
            </a:pathLst>
          </a:custGeom>
          <a:solidFill>
            <a:schemeClr val="accent1"/>
          </a:solidFill>
          <a:ln w="1588" cap="flat">
            <a:noFill/>
            <a:prstDash val="solid"/>
            <a:miter lim="800000"/>
            <a:headEnd/>
            <a:tailEnd/>
          </a:ln>
        </p:spPr>
        <p:txBody>
          <a:bodyPr vert="horz" wrap="square" lIns="121920" tIns="60960" rIns="121920" bIns="60960" numCol="1" anchor="t" anchorCtr="0" compatLnSpc="1">
            <a:prstTxWarp prst="textNoShape">
              <a:avLst/>
            </a:prstTxWarp>
            <a:noAutofit/>
          </a:bodyPr>
          <a:lstStyle/>
          <a:p>
            <a:pPr defTabSz="914377"/>
            <a:endParaRPr lang="en-US" dirty="0">
              <a:solidFill>
                <a:prstClr val="black"/>
              </a:solidFill>
              <a:latin typeface="Calibri" panose="020F0502020204030204"/>
            </a:endParaRPr>
          </a:p>
        </p:txBody>
      </p:sp>
      <p:sp>
        <p:nvSpPr>
          <p:cNvPr id="4" name="Freeform 25"/>
          <p:cNvSpPr>
            <a:spLocks/>
          </p:cNvSpPr>
          <p:nvPr/>
        </p:nvSpPr>
        <p:spPr bwMode="auto">
          <a:xfrm>
            <a:off x="3825493"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5" name="Freeform 5"/>
          <p:cNvSpPr>
            <a:spLocks/>
          </p:cNvSpPr>
          <p:nvPr/>
        </p:nvSpPr>
        <p:spPr bwMode="auto">
          <a:xfrm>
            <a:off x="4791934" y="1493677"/>
            <a:ext cx="1081016" cy="24011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002060"/>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8" name="TextBox 7"/>
          <p:cNvSpPr txBox="1"/>
          <p:nvPr/>
        </p:nvSpPr>
        <p:spPr>
          <a:xfrm>
            <a:off x="6729778" y="19183"/>
            <a:ext cx="3962349" cy="1361783"/>
          </a:xfrm>
          <a:prstGeom prst="rect">
            <a:avLst/>
          </a:prstGeom>
          <a:noFill/>
        </p:spPr>
        <p:txBody>
          <a:bodyPr wrap="square" lIns="0" tIns="0" rIns="0" bIns="0" rtlCol="0">
            <a:spAutoFit/>
          </a:bodyPr>
          <a:lstStyle/>
          <a:p>
            <a:pPr algn="ctr" defTabSz="914377">
              <a:lnSpc>
                <a:spcPts val="3467"/>
              </a:lnSpc>
            </a:pPr>
            <a:endParaRPr lang="en-US" sz="4667" cap="all" spc="93" dirty="0">
              <a:solidFill>
                <a:prstClr val="white"/>
              </a:solidFill>
              <a:latin typeface="Lato Black" panose="020F0A02020204030203" pitchFamily="34" charset="0"/>
            </a:endParaRPr>
          </a:p>
          <a:p>
            <a:pPr algn="ctr" defTabSz="914377">
              <a:lnSpc>
                <a:spcPts val="3467"/>
              </a:lnSpc>
            </a:pPr>
            <a:r>
              <a:rPr lang="en-US" sz="4667" cap="all" spc="93" dirty="0">
                <a:solidFill>
                  <a:prstClr val="white"/>
                </a:solidFill>
                <a:latin typeface="Lato Black" panose="020F0A02020204030203" pitchFamily="34" charset="0"/>
              </a:rPr>
              <a:t>AGILE </a:t>
            </a:r>
            <a:r>
              <a:rPr lang="en-US" sz="4667" cap="all" spc="93" dirty="0">
                <a:solidFill>
                  <a:prstClr val="white">
                    <a:lumMod val="85000"/>
                  </a:prstClr>
                </a:solidFill>
                <a:latin typeface="Lato Black" panose="020F0A02020204030203" pitchFamily="34" charset="0"/>
              </a:rPr>
              <a:t>MASTERS</a:t>
            </a:r>
          </a:p>
        </p:txBody>
      </p:sp>
      <p:cxnSp>
        <p:nvCxnSpPr>
          <p:cNvPr id="9" name="Straight Connector 8"/>
          <p:cNvCxnSpPr/>
          <p:nvPr/>
        </p:nvCxnSpPr>
        <p:spPr>
          <a:xfrm>
            <a:off x="8345191" y="1459766"/>
            <a:ext cx="7315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78673" y="1662991"/>
            <a:ext cx="4480323" cy="204351"/>
          </a:xfrm>
          <a:prstGeom prst="rect">
            <a:avLst/>
          </a:prstGeom>
          <a:noFill/>
        </p:spPr>
        <p:txBody>
          <a:bodyPr wrap="square" lIns="0" tIns="0" rIns="0" bIns="0" rtlCol="0">
            <a:spAutoFit/>
          </a:bodyPr>
          <a:lstStyle/>
          <a:p>
            <a:pPr algn="ctr" defTabSz="914377">
              <a:lnSpc>
                <a:spcPts val="1467"/>
              </a:lnSpc>
              <a:spcAft>
                <a:spcPts val="1600"/>
              </a:spcAft>
            </a:pPr>
            <a:r>
              <a:rPr lang="en-US" sz="2200" b="1" dirty="0">
                <a:solidFill>
                  <a:prstClr val="white"/>
                </a:solidFill>
                <a:latin typeface="Lato" panose="020F0502020204030203" pitchFamily="34" charset="0"/>
              </a:rPr>
              <a:t>REQUEST SUMMARY</a:t>
            </a:r>
          </a:p>
        </p:txBody>
      </p:sp>
      <p:sp>
        <p:nvSpPr>
          <p:cNvPr id="25" name="TextBox 24"/>
          <p:cNvSpPr txBox="1"/>
          <p:nvPr/>
        </p:nvSpPr>
        <p:spPr>
          <a:xfrm>
            <a:off x="29719" y="1850686"/>
            <a:ext cx="4480323" cy="174343"/>
          </a:xfrm>
          <a:prstGeom prst="rect">
            <a:avLst/>
          </a:prstGeom>
          <a:noFill/>
        </p:spPr>
        <p:txBody>
          <a:bodyPr wrap="square" lIns="0" tIns="0" rIns="0" bIns="0" rtlCol="0">
            <a:spAutoFit/>
          </a:bodyPr>
          <a:lstStyle/>
          <a:p>
            <a:pPr algn="ctr" defTabSz="914377"/>
            <a:r>
              <a:rPr lang="en-US" sz="1133" b="1" spc="800" dirty="0">
                <a:solidFill>
                  <a:prstClr val="white"/>
                </a:solidFill>
                <a:latin typeface="Lato" panose="020F0502020204030203" pitchFamily="34" charset="0"/>
              </a:rPr>
              <a:t>WWW.AGILEMASTERS.ORG</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573" y="-623813"/>
            <a:ext cx="3014412" cy="3126057"/>
          </a:xfrm>
          <a:prstGeom prst="rect">
            <a:avLst/>
          </a:prstGeom>
        </p:spPr>
      </p:pic>
      <p:sp>
        <p:nvSpPr>
          <p:cNvPr id="2" name="TextBox 1">
            <a:extLst>
              <a:ext uri="{FF2B5EF4-FFF2-40B4-BE49-F238E27FC236}">
                <a16:creationId xmlns:a16="http://schemas.microsoft.com/office/drawing/2014/main" id="{E4A77BDE-6281-9EA0-EE33-C73B6E829B58}"/>
              </a:ext>
            </a:extLst>
          </p:cNvPr>
          <p:cNvSpPr txBox="1"/>
          <p:nvPr/>
        </p:nvSpPr>
        <p:spPr>
          <a:xfrm>
            <a:off x="7299090" y="2019147"/>
            <a:ext cx="2826076" cy="1346522"/>
          </a:xfrm>
          <a:prstGeom prst="rect">
            <a:avLst/>
          </a:prstGeom>
          <a:noFill/>
        </p:spPr>
        <p:txBody>
          <a:bodyPr wrap="square" lIns="0" tIns="0" rIns="0" bIns="0" rtlCol="0">
            <a:spAutoFit/>
          </a:bodyPr>
          <a:lstStyle/>
          <a:p>
            <a:pPr algn="ctr" defTabSz="914377">
              <a:lnSpc>
                <a:spcPts val="1467"/>
              </a:lnSpc>
              <a:spcAft>
                <a:spcPts val="1600"/>
              </a:spcAft>
            </a:pPr>
            <a:r>
              <a:rPr lang="en-US" sz="1600" b="1" dirty="0">
                <a:solidFill>
                  <a:prstClr val="white"/>
                </a:solidFill>
                <a:latin typeface="Lato" panose="020F0502020204030203" pitchFamily="34" charset="0"/>
              </a:rPr>
              <a:t>The AGILE Masters Training and Certification Program is set to equip mainly Students &amp; Organization Workforce | Executive Leaders with related Agile skills to effectively lead and manage diverse industry. </a:t>
            </a:r>
          </a:p>
        </p:txBody>
      </p:sp>
      <p:sp>
        <p:nvSpPr>
          <p:cNvPr id="6" name="Freeform 245">
            <a:extLst>
              <a:ext uri="{FF2B5EF4-FFF2-40B4-BE49-F238E27FC236}">
                <a16:creationId xmlns:a16="http://schemas.microsoft.com/office/drawing/2014/main" id="{D49396D8-2F74-6964-014C-E5A3E41342C2}"/>
              </a:ext>
            </a:extLst>
          </p:cNvPr>
          <p:cNvSpPr>
            <a:spLocks noEditPoints="1"/>
          </p:cNvSpPr>
          <p:nvPr/>
        </p:nvSpPr>
        <p:spPr bwMode="auto">
          <a:xfrm>
            <a:off x="7055850" y="1918247"/>
            <a:ext cx="253107" cy="214171"/>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rgbClr val="002060"/>
          </a:solidFill>
          <a:ln>
            <a:noFill/>
          </a:ln>
        </p:spPr>
        <p:txBody>
          <a:bodyPr vert="horz" wrap="square" lIns="121920" tIns="60960" rIns="121920" bIns="60960" numCol="1" anchor="t" anchorCtr="0" compatLnSpc="1">
            <a:prstTxWarp prst="textNoShape">
              <a:avLst/>
            </a:prstTxWarp>
          </a:bodyPr>
          <a:lstStyle/>
          <a:p>
            <a:pPr defTabSz="914377"/>
            <a:endParaRPr lang="en-US" sz="1600">
              <a:solidFill>
                <a:srgbClr val="002060"/>
              </a:solidFill>
              <a:latin typeface="Calibri" panose="020F0502020204030204"/>
            </a:endParaRPr>
          </a:p>
        </p:txBody>
      </p:sp>
      <p:sp>
        <p:nvSpPr>
          <p:cNvPr id="7" name="Freeform 246">
            <a:extLst>
              <a:ext uri="{FF2B5EF4-FFF2-40B4-BE49-F238E27FC236}">
                <a16:creationId xmlns:a16="http://schemas.microsoft.com/office/drawing/2014/main" id="{F9FB339B-2187-A8D4-44E2-A8A5A8D2BA74}"/>
              </a:ext>
            </a:extLst>
          </p:cNvPr>
          <p:cNvSpPr>
            <a:spLocks noEditPoints="1"/>
          </p:cNvSpPr>
          <p:nvPr/>
        </p:nvSpPr>
        <p:spPr bwMode="auto">
          <a:xfrm rot="10800000" flipH="1" flipV="1">
            <a:off x="10089851" y="3249181"/>
            <a:ext cx="236176" cy="207840"/>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rgbClr val="002060"/>
          </a:solidFill>
          <a:ln>
            <a:noFill/>
          </a:ln>
        </p:spPr>
        <p:txBody>
          <a:bodyPr vert="horz" wrap="square" lIns="121920" tIns="60960" rIns="121920" bIns="60960" numCol="1" anchor="t" anchorCtr="0" compatLnSpc="1">
            <a:prstTxWarp prst="textNoShape">
              <a:avLst/>
            </a:prstTxWarp>
          </a:bodyPr>
          <a:lstStyle/>
          <a:p>
            <a:pPr defTabSz="914377"/>
            <a:endParaRPr lang="en-US" sz="1600">
              <a:solidFill>
                <a:schemeClr val="bg2">
                  <a:lumMod val="90000"/>
                </a:schemeClr>
              </a:solidFill>
              <a:latin typeface="Calibri" panose="020F0502020204030204"/>
            </a:endParaRPr>
          </a:p>
        </p:txBody>
      </p:sp>
      <p:sp>
        <p:nvSpPr>
          <p:cNvPr id="11" name="TextBox 10">
            <a:extLst>
              <a:ext uri="{FF2B5EF4-FFF2-40B4-BE49-F238E27FC236}">
                <a16:creationId xmlns:a16="http://schemas.microsoft.com/office/drawing/2014/main" id="{B47D1A09-C573-73F5-89D5-B41CE8D62D1F}"/>
              </a:ext>
            </a:extLst>
          </p:cNvPr>
          <p:cNvSpPr txBox="1"/>
          <p:nvPr/>
        </p:nvSpPr>
        <p:spPr>
          <a:xfrm>
            <a:off x="8811852" y="3686934"/>
            <a:ext cx="2659882" cy="2800767"/>
          </a:xfrm>
          <a:prstGeom prst="rect">
            <a:avLst/>
          </a:prstGeom>
          <a:noFill/>
        </p:spPr>
        <p:txBody>
          <a:bodyPr wrap="square" lIns="0" tIns="0" rIns="0" bIns="0" rtlCol="0">
            <a:spAutoFit/>
          </a:bodyPr>
          <a:lstStyle/>
          <a:p>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Affixed cost of the training is $125 | $975.</a:t>
            </a:r>
            <a:r>
              <a:rPr lang="en-US" sz="1000" b="1" dirty="0">
                <a:solidFill>
                  <a:schemeClr val="bg1"/>
                </a:solidFill>
                <a:latin typeface="Lato" panose="020F0502020204030203" pitchFamily="34" charset="0"/>
                <a:ea typeface="Lato" panose="020F0502020204030203" pitchFamily="34" charset="0"/>
                <a:cs typeface="Lato" panose="020F0502020204030203" pitchFamily="34" charset="0"/>
              </a:rPr>
              <a:t>00</a:t>
            </a: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 and Agile Masters offers a regional 60-76% subsidy waiver of for All your respective Staff &amp; Students. While your institute further secure other scholarships/support to cover the balance 24-40% toward getting the program available for its respective Staff &amp; Students or have them pay the balance of $30 | $234 | $390 each for the respective courses, as deem fit. </a:t>
            </a:r>
          </a:p>
        </p:txBody>
      </p:sp>
      <p:sp>
        <p:nvSpPr>
          <p:cNvPr id="12" name="TextBox 11">
            <a:extLst>
              <a:ext uri="{FF2B5EF4-FFF2-40B4-BE49-F238E27FC236}">
                <a16:creationId xmlns:a16="http://schemas.microsoft.com/office/drawing/2014/main" id="{E6229750-EFCE-87F2-9E8C-B44345CF57B8}"/>
              </a:ext>
            </a:extLst>
          </p:cNvPr>
          <p:cNvSpPr txBox="1"/>
          <p:nvPr/>
        </p:nvSpPr>
        <p:spPr>
          <a:xfrm>
            <a:off x="5701969" y="3692342"/>
            <a:ext cx="2813245" cy="2800767"/>
          </a:xfrm>
          <a:prstGeom prst="rect">
            <a:avLst/>
          </a:prstGeom>
          <a:noFill/>
        </p:spPr>
        <p:txBody>
          <a:bodyPr wrap="square" lIns="0" tIns="0" rIns="0" bIns="0" rtlCol="0">
            <a:spAutoFit/>
          </a:bodyPr>
          <a:lstStyle/>
          <a:p>
            <a:pPr algn="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To support the Global Agile Transformation Drive, we request your institute endorses the Agile Masters Training &amp; Certification Program for its respective Students Executives/Management/Staff—covering the Introduction to Agile [SFC] | Scrum Master Certified [SMC] | Leading SAFe [Certified Course. This drive is designed to leverage on some established regional subsidy to considerably lower the financial cost implication.</a:t>
            </a:r>
          </a:p>
        </p:txBody>
      </p:sp>
      <p:sp>
        <p:nvSpPr>
          <p:cNvPr id="13" name="TextBox 12">
            <a:extLst>
              <a:ext uri="{FF2B5EF4-FFF2-40B4-BE49-F238E27FC236}">
                <a16:creationId xmlns:a16="http://schemas.microsoft.com/office/drawing/2014/main" id="{6A522F30-C522-C9F3-D34D-EF671BEE8C7F}"/>
              </a:ext>
            </a:extLst>
          </p:cNvPr>
          <p:cNvSpPr txBox="1"/>
          <p:nvPr/>
        </p:nvSpPr>
        <p:spPr>
          <a:xfrm>
            <a:off x="11562050" y="6341262"/>
            <a:ext cx="539636"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5</a:t>
            </a:r>
          </a:p>
        </p:txBody>
      </p:sp>
    </p:spTree>
    <p:extLst>
      <p:ext uri="{BB962C8B-B14F-4D97-AF65-F5344CB8AC3E}">
        <p14:creationId xmlns:p14="http://schemas.microsoft.com/office/powerpoint/2010/main" val="1133604304"/>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75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p:bldP spid="10" grpId="0"/>
      <p:bldP spid="25" grpId="0"/>
      <p:bldP spid="2" grpId="0"/>
      <p:bldP spid="6" grpId="0" animBg="1"/>
      <p:bldP spid="7"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6593305" y="0"/>
            <a:ext cx="5598696" cy="6858000"/>
          </a:xfrm>
        </p:spPr>
      </p:pic>
      <p:sp>
        <p:nvSpPr>
          <p:cNvPr id="7" name="Freeform 25"/>
          <p:cNvSpPr>
            <a:spLocks/>
          </p:cNvSpPr>
          <p:nvPr/>
        </p:nvSpPr>
        <p:spPr bwMode="auto">
          <a:xfrm>
            <a:off x="6284765"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alpha val="8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27" name="TextBox 26"/>
          <p:cNvSpPr txBox="1"/>
          <p:nvPr/>
        </p:nvSpPr>
        <p:spPr>
          <a:xfrm>
            <a:off x="3496511" y="2229499"/>
            <a:ext cx="1966286" cy="175241"/>
          </a:xfrm>
          <a:prstGeom prst="rect">
            <a:avLst/>
          </a:prstGeom>
          <a:noFill/>
        </p:spPr>
        <p:txBody>
          <a:bodyPr wrap="square" lIns="0" tIns="0" rIns="0" bIns="0" rtlCol="0">
            <a:spAutoFit/>
          </a:bodyPr>
          <a:lstStyle/>
          <a:p>
            <a:pPr algn="ctr" defTabSz="914377">
              <a:lnSpc>
                <a:spcPts val="1467"/>
              </a:lnSpc>
              <a:spcAft>
                <a:spcPts val="1600"/>
              </a:spcAft>
            </a:pPr>
            <a:r>
              <a:rPr lang="en-US" sz="1133" b="1" cap="all" spc="27" dirty="0">
                <a:solidFill>
                  <a:srgbClr val="A5A5A5"/>
                </a:solidFill>
                <a:latin typeface="Lato" panose="020F0502020204030203" pitchFamily="34" charset="0"/>
              </a:rPr>
              <a:t>Accreditation process</a:t>
            </a:r>
          </a:p>
        </p:txBody>
      </p:sp>
      <p:sp>
        <p:nvSpPr>
          <p:cNvPr id="25" name="Freeform 5"/>
          <p:cNvSpPr>
            <a:spLocks/>
          </p:cNvSpPr>
          <p:nvPr/>
        </p:nvSpPr>
        <p:spPr bwMode="auto">
          <a:xfrm>
            <a:off x="7240360" y="1493677"/>
            <a:ext cx="1081016" cy="24011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chemeClr val="accent2">
              <a:alpha val="80000"/>
            </a:schemeClr>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grpSp>
        <p:nvGrpSpPr>
          <p:cNvPr id="3" name="Group 2"/>
          <p:cNvGrpSpPr/>
          <p:nvPr/>
        </p:nvGrpSpPr>
        <p:grpSpPr>
          <a:xfrm>
            <a:off x="3524291" y="1434622"/>
            <a:ext cx="599723" cy="599723"/>
            <a:chOff x="2214550" y="2410148"/>
            <a:chExt cx="449792" cy="449792"/>
          </a:xfrm>
        </p:grpSpPr>
        <p:sp>
          <p:nvSpPr>
            <p:cNvPr id="26" name="Oval 25"/>
            <p:cNvSpPr/>
            <p:nvPr/>
          </p:nvSpPr>
          <p:spPr>
            <a:xfrm>
              <a:off x="2214550" y="2410148"/>
              <a:ext cx="449792" cy="449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133">
                <a:solidFill>
                  <a:srgbClr val="FFC000"/>
                </a:solidFill>
                <a:latin typeface="Calibri" panose="020F0502020204030204"/>
              </a:endParaRPr>
            </a:p>
          </p:txBody>
        </p:sp>
        <p:sp>
          <p:nvSpPr>
            <p:cNvPr id="53" name="Freeform 24"/>
            <p:cNvSpPr>
              <a:spLocks noEditPoints="1"/>
            </p:cNvSpPr>
            <p:nvPr/>
          </p:nvSpPr>
          <p:spPr bwMode="auto">
            <a:xfrm>
              <a:off x="2329922" y="2525520"/>
              <a:ext cx="219049" cy="219049"/>
            </a:xfrm>
            <a:custGeom>
              <a:avLst/>
              <a:gdLst>
                <a:gd name="T0" fmla="*/ 321 w 353"/>
                <a:gd name="T1" fmla="*/ 0 h 353"/>
                <a:gd name="T2" fmla="*/ 32 w 353"/>
                <a:gd name="T3" fmla="*/ 0 h 353"/>
                <a:gd name="T4" fmla="*/ 0 w 353"/>
                <a:gd name="T5" fmla="*/ 32 h 353"/>
                <a:gd name="T6" fmla="*/ 0 w 353"/>
                <a:gd name="T7" fmla="*/ 273 h 353"/>
                <a:gd name="T8" fmla="*/ 32 w 353"/>
                <a:gd name="T9" fmla="*/ 305 h 353"/>
                <a:gd name="T10" fmla="*/ 144 w 353"/>
                <a:gd name="T11" fmla="*/ 305 h 353"/>
                <a:gd name="T12" fmla="*/ 144 w 353"/>
                <a:gd name="T13" fmla="*/ 337 h 353"/>
                <a:gd name="T14" fmla="*/ 120 w 353"/>
                <a:gd name="T15" fmla="*/ 337 h 353"/>
                <a:gd name="T16" fmla="*/ 112 w 353"/>
                <a:gd name="T17" fmla="*/ 345 h 353"/>
                <a:gd name="T18" fmla="*/ 120 w 353"/>
                <a:gd name="T19" fmla="*/ 353 h 353"/>
                <a:gd name="T20" fmla="*/ 233 w 353"/>
                <a:gd name="T21" fmla="*/ 353 h 353"/>
                <a:gd name="T22" fmla="*/ 241 w 353"/>
                <a:gd name="T23" fmla="*/ 345 h 353"/>
                <a:gd name="T24" fmla="*/ 233 w 353"/>
                <a:gd name="T25" fmla="*/ 337 h 353"/>
                <a:gd name="T26" fmla="*/ 209 w 353"/>
                <a:gd name="T27" fmla="*/ 337 h 353"/>
                <a:gd name="T28" fmla="*/ 209 w 353"/>
                <a:gd name="T29" fmla="*/ 305 h 353"/>
                <a:gd name="T30" fmla="*/ 321 w 353"/>
                <a:gd name="T31" fmla="*/ 305 h 353"/>
                <a:gd name="T32" fmla="*/ 353 w 353"/>
                <a:gd name="T33" fmla="*/ 273 h 353"/>
                <a:gd name="T34" fmla="*/ 353 w 353"/>
                <a:gd name="T35" fmla="*/ 32 h 353"/>
                <a:gd name="T36" fmla="*/ 321 w 353"/>
                <a:gd name="T37" fmla="*/ 0 h 353"/>
                <a:gd name="T38" fmla="*/ 193 w 353"/>
                <a:gd name="T39" fmla="*/ 337 h 353"/>
                <a:gd name="T40" fmla="*/ 160 w 353"/>
                <a:gd name="T41" fmla="*/ 337 h 353"/>
                <a:gd name="T42" fmla="*/ 160 w 353"/>
                <a:gd name="T43" fmla="*/ 305 h 353"/>
                <a:gd name="T44" fmla="*/ 193 w 353"/>
                <a:gd name="T45" fmla="*/ 305 h 353"/>
                <a:gd name="T46" fmla="*/ 193 w 353"/>
                <a:gd name="T47" fmla="*/ 337 h 353"/>
                <a:gd name="T48" fmla="*/ 337 w 353"/>
                <a:gd name="T49" fmla="*/ 273 h 353"/>
                <a:gd name="T50" fmla="*/ 321 w 353"/>
                <a:gd name="T51" fmla="*/ 289 h 353"/>
                <a:gd name="T52" fmla="*/ 32 w 353"/>
                <a:gd name="T53" fmla="*/ 289 h 353"/>
                <a:gd name="T54" fmla="*/ 16 w 353"/>
                <a:gd name="T55" fmla="*/ 273 h 353"/>
                <a:gd name="T56" fmla="*/ 16 w 353"/>
                <a:gd name="T57" fmla="*/ 257 h 353"/>
                <a:gd name="T58" fmla="*/ 337 w 353"/>
                <a:gd name="T59" fmla="*/ 257 h 353"/>
                <a:gd name="T60" fmla="*/ 337 w 353"/>
                <a:gd name="T61" fmla="*/ 273 h 353"/>
                <a:gd name="T62" fmla="*/ 337 w 353"/>
                <a:gd name="T63" fmla="*/ 241 h 353"/>
                <a:gd name="T64" fmla="*/ 16 w 353"/>
                <a:gd name="T65" fmla="*/ 241 h 353"/>
                <a:gd name="T66" fmla="*/ 16 w 353"/>
                <a:gd name="T67" fmla="*/ 32 h 353"/>
                <a:gd name="T68" fmla="*/ 32 w 353"/>
                <a:gd name="T69" fmla="*/ 16 h 353"/>
                <a:gd name="T70" fmla="*/ 321 w 353"/>
                <a:gd name="T71" fmla="*/ 16 h 353"/>
                <a:gd name="T72" fmla="*/ 337 w 353"/>
                <a:gd name="T73" fmla="*/ 32 h 353"/>
                <a:gd name="T74" fmla="*/ 337 w 353"/>
                <a:gd name="T75" fmla="*/ 24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3" h="353">
                  <a:moveTo>
                    <a:pt x="321" y="0"/>
                  </a:moveTo>
                  <a:cubicBezTo>
                    <a:pt x="32" y="0"/>
                    <a:pt x="32" y="0"/>
                    <a:pt x="32" y="0"/>
                  </a:cubicBezTo>
                  <a:cubicBezTo>
                    <a:pt x="14" y="0"/>
                    <a:pt x="0" y="14"/>
                    <a:pt x="0" y="32"/>
                  </a:cubicBezTo>
                  <a:cubicBezTo>
                    <a:pt x="0" y="273"/>
                    <a:pt x="0" y="273"/>
                    <a:pt x="0" y="273"/>
                  </a:cubicBezTo>
                  <a:cubicBezTo>
                    <a:pt x="0" y="291"/>
                    <a:pt x="14" y="305"/>
                    <a:pt x="32" y="305"/>
                  </a:cubicBezTo>
                  <a:cubicBezTo>
                    <a:pt x="144" y="305"/>
                    <a:pt x="144" y="305"/>
                    <a:pt x="144" y="305"/>
                  </a:cubicBezTo>
                  <a:cubicBezTo>
                    <a:pt x="144" y="337"/>
                    <a:pt x="144" y="337"/>
                    <a:pt x="144" y="337"/>
                  </a:cubicBezTo>
                  <a:cubicBezTo>
                    <a:pt x="120" y="337"/>
                    <a:pt x="120" y="337"/>
                    <a:pt x="120" y="337"/>
                  </a:cubicBezTo>
                  <a:cubicBezTo>
                    <a:pt x="116" y="337"/>
                    <a:pt x="112" y="341"/>
                    <a:pt x="112" y="345"/>
                  </a:cubicBezTo>
                  <a:cubicBezTo>
                    <a:pt x="112" y="350"/>
                    <a:pt x="116" y="353"/>
                    <a:pt x="120" y="353"/>
                  </a:cubicBezTo>
                  <a:cubicBezTo>
                    <a:pt x="233" y="353"/>
                    <a:pt x="233" y="353"/>
                    <a:pt x="233" y="353"/>
                  </a:cubicBezTo>
                  <a:cubicBezTo>
                    <a:pt x="237" y="353"/>
                    <a:pt x="241" y="350"/>
                    <a:pt x="241" y="345"/>
                  </a:cubicBezTo>
                  <a:cubicBezTo>
                    <a:pt x="241" y="341"/>
                    <a:pt x="237" y="337"/>
                    <a:pt x="233" y="337"/>
                  </a:cubicBezTo>
                  <a:cubicBezTo>
                    <a:pt x="209" y="337"/>
                    <a:pt x="209" y="337"/>
                    <a:pt x="209" y="337"/>
                  </a:cubicBezTo>
                  <a:cubicBezTo>
                    <a:pt x="209" y="305"/>
                    <a:pt x="209" y="305"/>
                    <a:pt x="209" y="305"/>
                  </a:cubicBezTo>
                  <a:cubicBezTo>
                    <a:pt x="321" y="305"/>
                    <a:pt x="321" y="305"/>
                    <a:pt x="321" y="305"/>
                  </a:cubicBezTo>
                  <a:cubicBezTo>
                    <a:pt x="339" y="305"/>
                    <a:pt x="353" y="291"/>
                    <a:pt x="353" y="273"/>
                  </a:cubicBezTo>
                  <a:cubicBezTo>
                    <a:pt x="353" y="32"/>
                    <a:pt x="353" y="32"/>
                    <a:pt x="353" y="32"/>
                  </a:cubicBezTo>
                  <a:cubicBezTo>
                    <a:pt x="353" y="14"/>
                    <a:pt x="339" y="0"/>
                    <a:pt x="321" y="0"/>
                  </a:cubicBezTo>
                  <a:moveTo>
                    <a:pt x="193" y="337"/>
                  </a:moveTo>
                  <a:cubicBezTo>
                    <a:pt x="160" y="337"/>
                    <a:pt x="160" y="337"/>
                    <a:pt x="160" y="337"/>
                  </a:cubicBezTo>
                  <a:cubicBezTo>
                    <a:pt x="160" y="305"/>
                    <a:pt x="160" y="305"/>
                    <a:pt x="160" y="305"/>
                  </a:cubicBezTo>
                  <a:cubicBezTo>
                    <a:pt x="193" y="305"/>
                    <a:pt x="193" y="305"/>
                    <a:pt x="193" y="305"/>
                  </a:cubicBezTo>
                  <a:lnTo>
                    <a:pt x="193" y="337"/>
                  </a:lnTo>
                  <a:close/>
                  <a:moveTo>
                    <a:pt x="337" y="273"/>
                  </a:moveTo>
                  <a:cubicBezTo>
                    <a:pt x="337" y="282"/>
                    <a:pt x="330" y="289"/>
                    <a:pt x="321" y="289"/>
                  </a:cubicBezTo>
                  <a:cubicBezTo>
                    <a:pt x="32" y="289"/>
                    <a:pt x="32" y="289"/>
                    <a:pt x="32" y="289"/>
                  </a:cubicBezTo>
                  <a:cubicBezTo>
                    <a:pt x="23" y="289"/>
                    <a:pt x="16" y="282"/>
                    <a:pt x="16" y="273"/>
                  </a:cubicBezTo>
                  <a:cubicBezTo>
                    <a:pt x="16" y="257"/>
                    <a:pt x="16" y="257"/>
                    <a:pt x="16" y="257"/>
                  </a:cubicBezTo>
                  <a:cubicBezTo>
                    <a:pt x="337" y="257"/>
                    <a:pt x="337" y="257"/>
                    <a:pt x="337" y="257"/>
                  </a:cubicBezTo>
                  <a:lnTo>
                    <a:pt x="337" y="273"/>
                  </a:lnTo>
                  <a:close/>
                  <a:moveTo>
                    <a:pt x="337" y="241"/>
                  </a:moveTo>
                  <a:cubicBezTo>
                    <a:pt x="16" y="241"/>
                    <a:pt x="16" y="241"/>
                    <a:pt x="16" y="241"/>
                  </a:cubicBezTo>
                  <a:cubicBezTo>
                    <a:pt x="16" y="32"/>
                    <a:pt x="16" y="32"/>
                    <a:pt x="16" y="32"/>
                  </a:cubicBezTo>
                  <a:cubicBezTo>
                    <a:pt x="16" y="23"/>
                    <a:pt x="23" y="16"/>
                    <a:pt x="32" y="16"/>
                  </a:cubicBezTo>
                  <a:cubicBezTo>
                    <a:pt x="321" y="16"/>
                    <a:pt x="321" y="16"/>
                    <a:pt x="321" y="16"/>
                  </a:cubicBezTo>
                  <a:cubicBezTo>
                    <a:pt x="330" y="16"/>
                    <a:pt x="337" y="23"/>
                    <a:pt x="337" y="32"/>
                  </a:cubicBezTo>
                  <a:lnTo>
                    <a:pt x="337" y="241"/>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grpSp>
      <p:sp>
        <p:nvSpPr>
          <p:cNvPr id="48" name="TextBox 47"/>
          <p:cNvSpPr txBox="1"/>
          <p:nvPr/>
        </p:nvSpPr>
        <p:spPr>
          <a:xfrm>
            <a:off x="2042862" y="681260"/>
            <a:ext cx="5108529" cy="410369"/>
          </a:xfrm>
          <a:prstGeom prst="rect">
            <a:avLst/>
          </a:prstGeom>
          <a:noFill/>
        </p:spPr>
        <p:txBody>
          <a:bodyPr wrap="square" lIns="0" tIns="0" rIns="0" bIns="0" rtlCol="0">
            <a:spAutoFit/>
          </a:bodyPr>
          <a:lstStyle/>
          <a:p>
            <a:pPr defTabSz="914377">
              <a:lnSpc>
                <a:spcPts val="3200"/>
              </a:lnSpc>
            </a:pPr>
            <a:r>
              <a:rPr lang="en-US" sz="2800" cap="all" spc="67" dirty="0">
                <a:solidFill>
                  <a:srgbClr val="5B9BD5"/>
                </a:solidFill>
                <a:latin typeface="Lato Black" panose="020F0A02020204030203" pitchFamily="34" charset="0"/>
              </a:rPr>
              <a:t>Program</a:t>
            </a:r>
            <a:r>
              <a:rPr lang="en-US" sz="3200" cap="all" spc="67" dirty="0">
                <a:solidFill>
                  <a:srgbClr val="5B9BD5"/>
                </a:solidFill>
                <a:latin typeface="Lato Black" panose="020F0A02020204030203" pitchFamily="34" charset="0"/>
              </a:rPr>
              <a:t> </a:t>
            </a:r>
            <a:r>
              <a:rPr lang="en-US" sz="3200" cap="all" spc="67" dirty="0">
                <a:solidFill>
                  <a:prstClr val="white">
                    <a:lumMod val="85000"/>
                  </a:prstClr>
                </a:solidFill>
                <a:latin typeface="Lato Black" panose="020F0A02020204030203" pitchFamily="34" charset="0"/>
              </a:rPr>
              <a:t>structure</a:t>
            </a:r>
          </a:p>
        </p:txBody>
      </p:sp>
      <p:cxnSp>
        <p:nvCxnSpPr>
          <p:cNvPr id="49" name="Straight Connector 48"/>
          <p:cNvCxnSpPr/>
          <p:nvPr/>
        </p:nvCxnSpPr>
        <p:spPr>
          <a:xfrm>
            <a:off x="2042861" y="1219389"/>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5BEF69E-50EB-6729-CAAF-89A178B5527C}"/>
              </a:ext>
            </a:extLst>
          </p:cNvPr>
          <p:cNvSpPr txBox="1"/>
          <p:nvPr/>
        </p:nvSpPr>
        <p:spPr>
          <a:xfrm>
            <a:off x="3520798" y="2513628"/>
            <a:ext cx="3145827" cy="3270126"/>
          </a:xfrm>
          <a:prstGeom prst="rect">
            <a:avLst/>
          </a:prstGeom>
          <a:noFill/>
        </p:spPr>
        <p:txBody>
          <a:bodyPr wrap="square" lIns="0" tIns="0" rIns="0" bIns="0" rtlCol="0">
            <a:spAutoFit/>
          </a:bodyPr>
          <a:lstStyle/>
          <a:p>
            <a:pPr defTabSz="914377"/>
            <a:r>
              <a:rPr lang="en-US" sz="125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Instructor-led Live Classes:</a:t>
            </a:r>
            <a:r>
              <a:rPr lang="en-US" sz="1250"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 </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Attend the instructor-led live classes, and</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receive initial Certificate of Participation</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Covering 2-Continuing Education Unit.</a:t>
            </a:r>
          </a:p>
          <a:p>
            <a:pPr defTabSz="914377"/>
            <a:endParaRPr lang="en-US" sz="125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endParaRPr>
          </a:p>
          <a:p>
            <a:pPr defTabSz="914377"/>
            <a:r>
              <a:rPr lang="en-US" sz="125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Professional Self-study/Exam/Certification:</a:t>
            </a:r>
            <a:r>
              <a:rPr lang="en-US" sz="1250"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 </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Gain access to the advance course materials </a:t>
            </a:r>
          </a:p>
          <a:p>
            <a:pPr defTabSz="914377"/>
            <a:r>
              <a:rPr lang="en-US" sz="1250" dirty="0">
                <a:latin typeface="Lato" panose="020F0502020204030203" pitchFamily="34" charset="0"/>
                <a:ea typeface="Lato" panose="020F0502020204030203" pitchFamily="34" charset="0"/>
                <a:cs typeface="Lato" panose="020F0502020204030203" pitchFamily="34" charset="0"/>
              </a:rPr>
              <a:t>and exam scheduling for a more professional accreditation from the Agile Masters Accreditation Institute.</a:t>
            </a:r>
          </a:p>
          <a:p>
            <a:pPr defTabSz="914377"/>
            <a:endParaRPr lang="en-US" sz="125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endParaRPr>
          </a:p>
          <a:p>
            <a:pPr defTabSz="914377"/>
            <a:r>
              <a:rPr lang="en-US" sz="125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Continuous Professional Development:</a:t>
            </a:r>
            <a:r>
              <a:rPr lang="en-US" sz="1250"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 </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Access Agile Masters 24/7 interactive live</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coaching support platform for tackling daily challenges, increase productivity, lead effectively, and boost/improve workplace </a:t>
            </a:r>
          </a:p>
          <a:p>
            <a:pPr defTabSz="914377"/>
            <a:r>
              <a:rPr lang="en-US" sz="1250" dirty="0">
                <a:solidFill>
                  <a:prstClr val="black"/>
                </a:solidFill>
                <a:latin typeface="Lato" panose="020F0502020204030203" pitchFamily="34" charset="0"/>
                <a:ea typeface="Lato" panose="020F0502020204030203" pitchFamily="34" charset="0"/>
                <a:cs typeface="Lato" panose="020F0502020204030203" pitchFamily="34" charset="0"/>
              </a:rPr>
              <a:t>confidence. </a:t>
            </a:r>
          </a:p>
        </p:txBody>
      </p:sp>
      <p:sp>
        <p:nvSpPr>
          <p:cNvPr id="2" name="TextBox 1">
            <a:extLst>
              <a:ext uri="{FF2B5EF4-FFF2-40B4-BE49-F238E27FC236}">
                <a16:creationId xmlns:a16="http://schemas.microsoft.com/office/drawing/2014/main" id="{B2368931-0157-B550-B5F9-62C0AB617A86}"/>
              </a:ext>
            </a:extLst>
          </p:cNvPr>
          <p:cNvSpPr txBox="1"/>
          <p:nvPr/>
        </p:nvSpPr>
        <p:spPr>
          <a:xfrm>
            <a:off x="11562050" y="6315862"/>
            <a:ext cx="539636"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6</a:t>
            </a:r>
          </a:p>
        </p:txBody>
      </p:sp>
      <p:sp>
        <p:nvSpPr>
          <p:cNvPr id="4" name="TextBox 3">
            <a:extLst>
              <a:ext uri="{FF2B5EF4-FFF2-40B4-BE49-F238E27FC236}">
                <a16:creationId xmlns:a16="http://schemas.microsoft.com/office/drawing/2014/main" id="{53BCAC5E-CD08-0E1E-E047-8CC10CF3198C}"/>
              </a:ext>
            </a:extLst>
          </p:cNvPr>
          <p:cNvSpPr txBox="1"/>
          <p:nvPr/>
        </p:nvSpPr>
        <p:spPr>
          <a:xfrm>
            <a:off x="557896" y="2216142"/>
            <a:ext cx="2727555" cy="175241"/>
          </a:xfrm>
          <a:prstGeom prst="rect">
            <a:avLst/>
          </a:prstGeom>
          <a:noFill/>
        </p:spPr>
        <p:txBody>
          <a:bodyPr wrap="square" lIns="0" tIns="0" rIns="0" bIns="0" rtlCol="0">
            <a:spAutoFit/>
          </a:bodyPr>
          <a:lstStyle/>
          <a:p>
            <a:pPr algn="ctr" defTabSz="914377">
              <a:lnSpc>
                <a:spcPts val="1467"/>
              </a:lnSpc>
              <a:spcAft>
                <a:spcPts val="1600"/>
              </a:spcAft>
            </a:pPr>
            <a:r>
              <a:rPr lang="en-US" sz="1133" b="1" cap="all" spc="27" dirty="0">
                <a:solidFill>
                  <a:srgbClr val="A5A5A5"/>
                </a:solidFill>
                <a:latin typeface="Lato" panose="020F0502020204030203" pitchFamily="34" charset="0"/>
              </a:rPr>
              <a:t>MAJOR Training course modules </a:t>
            </a:r>
          </a:p>
        </p:txBody>
      </p:sp>
      <p:grpSp>
        <p:nvGrpSpPr>
          <p:cNvPr id="8" name="Group 7">
            <a:extLst>
              <a:ext uri="{FF2B5EF4-FFF2-40B4-BE49-F238E27FC236}">
                <a16:creationId xmlns:a16="http://schemas.microsoft.com/office/drawing/2014/main" id="{45AF5EFB-3544-465E-1396-8725D37DA05A}"/>
              </a:ext>
            </a:extLst>
          </p:cNvPr>
          <p:cNvGrpSpPr/>
          <p:nvPr/>
        </p:nvGrpSpPr>
        <p:grpSpPr>
          <a:xfrm>
            <a:off x="688017" y="1449734"/>
            <a:ext cx="599723" cy="599723"/>
            <a:chOff x="879338" y="2410148"/>
            <a:chExt cx="449792" cy="449792"/>
          </a:xfrm>
        </p:grpSpPr>
        <p:sp>
          <p:nvSpPr>
            <p:cNvPr id="9" name="Oval 8">
              <a:extLst>
                <a:ext uri="{FF2B5EF4-FFF2-40B4-BE49-F238E27FC236}">
                  <a16:creationId xmlns:a16="http://schemas.microsoft.com/office/drawing/2014/main" id="{D0EBFFD2-5EDB-AF1F-821B-F2214B112C36}"/>
                </a:ext>
              </a:extLst>
            </p:cNvPr>
            <p:cNvSpPr/>
            <p:nvPr/>
          </p:nvSpPr>
          <p:spPr>
            <a:xfrm>
              <a:off x="879338" y="2410148"/>
              <a:ext cx="449792" cy="449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133">
                <a:solidFill>
                  <a:srgbClr val="FFC000"/>
                </a:solidFill>
                <a:latin typeface="Calibri" panose="020F0502020204030204"/>
              </a:endParaRPr>
            </a:p>
          </p:txBody>
        </p:sp>
        <p:grpSp>
          <p:nvGrpSpPr>
            <p:cNvPr id="11" name="Group 10">
              <a:extLst>
                <a:ext uri="{FF2B5EF4-FFF2-40B4-BE49-F238E27FC236}">
                  <a16:creationId xmlns:a16="http://schemas.microsoft.com/office/drawing/2014/main" id="{2DA177B6-8224-F15F-75D5-836D1BA21C83}"/>
                </a:ext>
              </a:extLst>
            </p:cNvPr>
            <p:cNvGrpSpPr/>
            <p:nvPr/>
          </p:nvGrpSpPr>
          <p:grpSpPr>
            <a:xfrm>
              <a:off x="997157" y="2528363"/>
              <a:ext cx="214154" cy="213362"/>
              <a:chOff x="1403350" y="1023938"/>
              <a:chExt cx="430213" cy="428625"/>
            </a:xfrm>
            <a:solidFill>
              <a:schemeClr val="bg1"/>
            </a:solidFill>
          </p:grpSpPr>
          <p:sp>
            <p:nvSpPr>
              <p:cNvPr id="12" name="Freeform 123">
                <a:extLst>
                  <a:ext uri="{FF2B5EF4-FFF2-40B4-BE49-F238E27FC236}">
                    <a16:creationId xmlns:a16="http://schemas.microsoft.com/office/drawing/2014/main" id="{599226FC-9B8F-02E4-20B0-3D81CEE083CA}"/>
                  </a:ext>
                </a:extLst>
              </p:cNvPr>
              <p:cNvSpPr>
                <a:spLocks/>
              </p:cNvSpPr>
              <p:nvPr/>
            </p:nvSpPr>
            <p:spPr bwMode="auto">
              <a:xfrm>
                <a:off x="1631950" y="1252538"/>
                <a:ext cx="201613" cy="200025"/>
              </a:xfrm>
              <a:custGeom>
                <a:avLst/>
                <a:gdLst>
                  <a:gd name="T0" fmla="*/ 105 w 202"/>
                  <a:gd name="T1" fmla="*/ 4 h 199"/>
                  <a:gd name="T2" fmla="*/ 92 w 202"/>
                  <a:gd name="T3" fmla="*/ 4 h 199"/>
                  <a:gd name="T4" fmla="*/ 92 w 202"/>
                  <a:gd name="T5" fmla="*/ 17 h 199"/>
                  <a:gd name="T6" fmla="*/ 180 w 202"/>
                  <a:gd name="T7" fmla="*/ 105 h 199"/>
                  <a:gd name="T8" fmla="*/ 179 w 202"/>
                  <a:gd name="T9" fmla="*/ 112 h 199"/>
                  <a:gd name="T10" fmla="*/ 113 w 202"/>
                  <a:gd name="T11" fmla="*/ 178 h 199"/>
                  <a:gd name="T12" fmla="*/ 106 w 202"/>
                  <a:gd name="T13" fmla="*/ 181 h 199"/>
                  <a:gd name="T14" fmla="*/ 106 w 202"/>
                  <a:gd name="T15" fmla="*/ 181 h 199"/>
                  <a:gd name="T16" fmla="*/ 100 w 202"/>
                  <a:gd name="T17" fmla="*/ 178 h 199"/>
                  <a:gd name="T18" fmla="*/ 87 w 202"/>
                  <a:gd name="T19" fmla="*/ 165 h 199"/>
                  <a:gd name="T20" fmla="*/ 133 w 202"/>
                  <a:gd name="T21" fmla="*/ 119 h 199"/>
                  <a:gd name="T22" fmla="*/ 133 w 202"/>
                  <a:gd name="T23" fmla="*/ 106 h 199"/>
                  <a:gd name="T24" fmla="*/ 120 w 202"/>
                  <a:gd name="T25" fmla="*/ 106 h 199"/>
                  <a:gd name="T26" fmla="*/ 74 w 202"/>
                  <a:gd name="T27" fmla="*/ 151 h 199"/>
                  <a:gd name="T28" fmla="*/ 49 w 202"/>
                  <a:gd name="T29" fmla="*/ 125 h 199"/>
                  <a:gd name="T30" fmla="*/ 68 w 202"/>
                  <a:gd name="T31" fmla="*/ 106 h 199"/>
                  <a:gd name="T32" fmla="*/ 68 w 202"/>
                  <a:gd name="T33" fmla="*/ 92 h 199"/>
                  <a:gd name="T34" fmla="*/ 54 w 202"/>
                  <a:gd name="T35" fmla="*/ 92 h 199"/>
                  <a:gd name="T36" fmla="*/ 35 w 202"/>
                  <a:gd name="T37" fmla="*/ 111 h 199"/>
                  <a:gd name="T38" fmla="*/ 17 w 202"/>
                  <a:gd name="T39" fmla="*/ 93 h 199"/>
                  <a:gd name="T40" fmla="*/ 4 w 202"/>
                  <a:gd name="T41" fmla="*/ 93 h 199"/>
                  <a:gd name="T42" fmla="*/ 4 w 202"/>
                  <a:gd name="T43" fmla="*/ 106 h 199"/>
                  <a:gd name="T44" fmla="*/ 87 w 202"/>
                  <a:gd name="T45" fmla="*/ 191 h 199"/>
                  <a:gd name="T46" fmla="*/ 87 w 202"/>
                  <a:gd name="T47" fmla="*/ 192 h 199"/>
                  <a:gd name="T48" fmla="*/ 106 w 202"/>
                  <a:gd name="T49" fmla="*/ 199 h 199"/>
                  <a:gd name="T50" fmla="*/ 106 w 202"/>
                  <a:gd name="T51" fmla="*/ 199 h 199"/>
                  <a:gd name="T52" fmla="*/ 127 w 202"/>
                  <a:gd name="T53" fmla="*/ 192 h 199"/>
                  <a:gd name="T54" fmla="*/ 192 w 202"/>
                  <a:gd name="T55" fmla="*/ 125 h 199"/>
                  <a:gd name="T56" fmla="*/ 193 w 202"/>
                  <a:gd name="T57" fmla="*/ 91 h 199"/>
                  <a:gd name="T58" fmla="*/ 105 w 202"/>
                  <a:gd name="T59" fmla="*/ 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199">
                    <a:moveTo>
                      <a:pt x="105" y="4"/>
                    </a:moveTo>
                    <a:cubicBezTo>
                      <a:pt x="101" y="0"/>
                      <a:pt x="96" y="0"/>
                      <a:pt x="92" y="4"/>
                    </a:cubicBezTo>
                    <a:cubicBezTo>
                      <a:pt x="88" y="7"/>
                      <a:pt x="88" y="13"/>
                      <a:pt x="92" y="17"/>
                    </a:cubicBezTo>
                    <a:cubicBezTo>
                      <a:pt x="180" y="105"/>
                      <a:pt x="180" y="105"/>
                      <a:pt x="180" y="105"/>
                    </a:cubicBezTo>
                    <a:cubicBezTo>
                      <a:pt x="181" y="106"/>
                      <a:pt x="181" y="110"/>
                      <a:pt x="179" y="112"/>
                    </a:cubicBezTo>
                    <a:cubicBezTo>
                      <a:pt x="113" y="178"/>
                      <a:pt x="113" y="178"/>
                      <a:pt x="113" y="178"/>
                    </a:cubicBezTo>
                    <a:cubicBezTo>
                      <a:pt x="112" y="179"/>
                      <a:pt x="109" y="181"/>
                      <a:pt x="106" y="181"/>
                    </a:cubicBezTo>
                    <a:cubicBezTo>
                      <a:pt x="106" y="181"/>
                      <a:pt x="106" y="181"/>
                      <a:pt x="106" y="181"/>
                    </a:cubicBezTo>
                    <a:cubicBezTo>
                      <a:pt x="104" y="181"/>
                      <a:pt x="102" y="180"/>
                      <a:pt x="100" y="178"/>
                    </a:cubicBezTo>
                    <a:cubicBezTo>
                      <a:pt x="100" y="178"/>
                      <a:pt x="95" y="173"/>
                      <a:pt x="87" y="165"/>
                    </a:cubicBezTo>
                    <a:cubicBezTo>
                      <a:pt x="133" y="119"/>
                      <a:pt x="133" y="119"/>
                      <a:pt x="133" y="119"/>
                    </a:cubicBezTo>
                    <a:cubicBezTo>
                      <a:pt x="137" y="115"/>
                      <a:pt x="137" y="109"/>
                      <a:pt x="133" y="106"/>
                    </a:cubicBezTo>
                    <a:cubicBezTo>
                      <a:pt x="129" y="102"/>
                      <a:pt x="123" y="102"/>
                      <a:pt x="120" y="106"/>
                    </a:cubicBezTo>
                    <a:cubicBezTo>
                      <a:pt x="74" y="151"/>
                      <a:pt x="74" y="151"/>
                      <a:pt x="74" y="151"/>
                    </a:cubicBezTo>
                    <a:cubicBezTo>
                      <a:pt x="67" y="143"/>
                      <a:pt x="58" y="135"/>
                      <a:pt x="49" y="125"/>
                    </a:cubicBezTo>
                    <a:cubicBezTo>
                      <a:pt x="68" y="106"/>
                      <a:pt x="68" y="106"/>
                      <a:pt x="68" y="106"/>
                    </a:cubicBezTo>
                    <a:cubicBezTo>
                      <a:pt x="71" y="102"/>
                      <a:pt x="71" y="96"/>
                      <a:pt x="68" y="92"/>
                    </a:cubicBezTo>
                    <a:cubicBezTo>
                      <a:pt x="64" y="89"/>
                      <a:pt x="58" y="89"/>
                      <a:pt x="54" y="92"/>
                    </a:cubicBezTo>
                    <a:cubicBezTo>
                      <a:pt x="35" y="111"/>
                      <a:pt x="35" y="111"/>
                      <a:pt x="35" y="111"/>
                    </a:cubicBezTo>
                    <a:cubicBezTo>
                      <a:pt x="30" y="105"/>
                      <a:pt x="24" y="99"/>
                      <a:pt x="17" y="93"/>
                    </a:cubicBezTo>
                    <a:cubicBezTo>
                      <a:pt x="14" y="89"/>
                      <a:pt x="8" y="89"/>
                      <a:pt x="4" y="93"/>
                    </a:cubicBezTo>
                    <a:cubicBezTo>
                      <a:pt x="0" y="97"/>
                      <a:pt x="0" y="103"/>
                      <a:pt x="4" y="106"/>
                    </a:cubicBezTo>
                    <a:cubicBezTo>
                      <a:pt x="53" y="155"/>
                      <a:pt x="86" y="191"/>
                      <a:pt x="87" y="191"/>
                    </a:cubicBezTo>
                    <a:cubicBezTo>
                      <a:pt x="87" y="191"/>
                      <a:pt x="87" y="192"/>
                      <a:pt x="87" y="192"/>
                    </a:cubicBezTo>
                    <a:cubicBezTo>
                      <a:pt x="92" y="197"/>
                      <a:pt x="99" y="199"/>
                      <a:pt x="106" y="199"/>
                    </a:cubicBezTo>
                    <a:cubicBezTo>
                      <a:pt x="106" y="199"/>
                      <a:pt x="106" y="199"/>
                      <a:pt x="106" y="199"/>
                    </a:cubicBezTo>
                    <a:cubicBezTo>
                      <a:pt x="114" y="199"/>
                      <a:pt x="122" y="196"/>
                      <a:pt x="127" y="192"/>
                    </a:cubicBezTo>
                    <a:cubicBezTo>
                      <a:pt x="192" y="125"/>
                      <a:pt x="192" y="125"/>
                      <a:pt x="192" y="125"/>
                    </a:cubicBezTo>
                    <a:cubicBezTo>
                      <a:pt x="201" y="116"/>
                      <a:pt x="202" y="100"/>
                      <a:pt x="193" y="91"/>
                    </a:cubicBezTo>
                    <a:lnTo>
                      <a:pt x="105" y="4"/>
                    </a:lnTo>
                    <a:close/>
                  </a:path>
                </a:pathLst>
              </a:custGeom>
              <a:grp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3" name="Freeform 124">
                <a:extLst>
                  <a:ext uri="{FF2B5EF4-FFF2-40B4-BE49-F238E27FC236}">
                    <a16:creationId xmlns:a16="http://schemas.microsoft.com/office/drawing/2014/main" id="{87881AD9-E93F-BC82-C20A-83FAE57906A1}"/>
                  </a:ext>
                </a:extLst>
              </p:cNvPr>
              <p:cNvSpPr>
                <a:spLocks/>
              </p:cNvSpPr>
              <p:nvPr/>
            </p:nvSpPr>
            <p:spPr bwMode="auto">
              <a:xfrm>
                <a:off x="1403350" y="1023938"/>
                <a:ext cx="206375" cy="204788"/>
              </a:xfrm>
              <a:custGeom>
                <a:avLst/>
                <a:gdLst>
                  <a:gd name="T0" fmla="*/ 98 w 205"/>
                  <a:gd name="T1" fmla="*/ 203 h 205"/>
                  <a:gd name="T2" fmla="*/ 105 w 205"/>
                  <a:gd name="T3" fmla="*/ 205 h 205"/>
                  <a:gd name="T4" fmla="*/ 112 w 205"/>
                  <a:gd name="T5" fmla="*/ 203 h 205"/>
                  <a:gd name="T6" fmla="*/ 112 w 205"/>
                  <a:gd name="T7" fmla="*/ 189 h 205"/>
                  <a:gd name="T8" fmla="*/ 92 w 205"/>
                  <a:gd name="T9" fmla="*/ 170 h 205"/>
                  <a:gd name="T10" fmla="*/ 111 w 205"/>
                  <a:gd name="T11" fmla="*/ 151 h 205"/>
                  <a:gd name="T12" fmla="*/ 111 w 205"/>
                  <a:gd name="T13" fmla="*/ 138 h 205"/>
                  <a:gd name="T14" fmla="*/ 98 w 205"/>
                  <a:gd name="T15" fmla="*/ 138 h 205"/>
                  <a:gd name="T16" fmla="*/ 79 w 205"/>
                  <a:gd name="T17" fmla="*/ 157 h 205"/>
                  <a:gd name="T18" fmla="*/ 53 w 205"/>
                  <a:gd name="T19" fmla="*/ 131 h 205"/>
                  <a:gd name="T20" fmla="*/ 98 w 205"/>
                  <a:gd name="T21" fmla="*/ 86 h 205"/>
                  <a:gd name="T22" fmla="*/ 98 w 205"/>
                  <a:gd name="T23" fmla="*/ 72 h 205"/>
                  <a:gd name="T24" fmla="*/ 85 w 205"/>
                  <a:gd name="T25" fmla="*/ 72 h 205"/>
                  <a:gd name="T26" fmla="*/ 39 w 205"/>
                  <a:gd name="T27" fmla="*/ 118 h 205"/>
                  <a:gd name="T28" fmla="*/ 26 w 205"/>
                  <a:gd name="T29" fmla="*/ 105 h 205"/>
                  <a:gd name="T30" fmla="*/ 26 w 205"/>
                  <a:gd name="T31" fmla="*/ 92 h 205"/>
                  <a:gd name="T32" fmla="*/ 91 w 205"/>
                  <a:gd name="T33" fmla="*/ 27 h 205"/>
                  <a:gd name="T34" fmla="*/ 104 w 205"/>
                  <a:gd name="T35" fmla="*/ 27 h 205"/>
                  <a:gd name="T36" fmla="*/ 188 w 205"/>
                  <a:gd name="T37" fmla="*/ 115 h 205"/>
                  <a:gd name="T38" fmla="*/ 201 w 205"/>
                  <a:gd name="T39" fmla="*/ 115 h 205"/>
                  <a:gd name="T40" fmla="*/ 201 w 205"/>
                  <a:gd name="T41" fmla="*/ 102 h 205"/>
                  <a:gd name="T42" fmla="*/ 118 w 205"/>
                  <a:gd name="T43" fmla="*/ 14 h 205"/>
                  <a:gd name="T44" fmla="*/ 118 w 205"/>
                  <a:gd name="T45" fmla="*/ 14 h 205"/>
                  <a:gd name="T46" fmla="*/ 78 w 205"/>
                  <a:gd name="T47" fmla="*/ 14 h 205"/>
                  <a:gd name="T48" fmla="*/ 13 w 205"/>
                  <a:gd name="T49" fmla="*/ 79 h 205"/>
                  <a:gd name="T50" fmla="*/ 13 w 205"/>
                  <a:gd name="T51" fmla="*/ 119 h 205"/>
                  <a:gd name="T52" fmla="*/ 98 w 205"/>
                  <a:gd name="T53" fmla="*/ 20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05">
                    <a:moveTo>
                      <a:pt x="98" y="203"/>
                    </a:moveTo>
                    <a:cubicBezTo>
                      <a:pt x="100" y="205"/>
                      <a:pt x="103" y="205"/>
                      <a:pt x="105" y="205"/>
                    </a:cubicBezTo>
                    <a:cubicBezTo>
                      <a:pt x="108" y="205"/>
                      <a:pt x="110" y="205"/>
                      <a:pt x="112" y="203"/>
                    </a:cubicBezTo>
                    <a:cubicBezTo>
                      <a:pt x="115" y="199"/>
                      <a:pt x="115" y="193"/>
                      <a:pt x="112" y="189"/>
                    </a:cubicBezTo>
                    <a:cubicBezTo>
                      <a:pt x="105" y="183"/>
                      <a:pt x="98" y="176"/>
                      <a:pt x="92" y="170"/>
                    </a:cubicBezTo>
                    <a:cubicBezTo>
                      <a:pt x="111" y="151"/>
                      <a:pt x="111" y="151"/>
                      <a:pt x="111" y="151"/>
                    </a:cubicBezTo>
                    <a:cubicBezTo>
                      <a:pt x="115" y="148"/>
                      <a:pt x="115" y="142"/>
                      <a:pt x="111" y="138"/>
                    </a:cubicBezTo>
                    <a:cubicBezTo>
                      <a:pt x="107" y="134"/>
                      <a:pt x="102" y="134"/>
                      <a:pt x="98" y="138"/>
                    </a:cubicBezTo>
                    <a:cubicBezTo>
                      <a:pt x="79" y="157"/>
                      <a:pt x="79" y="157"/>
                      <a:pt x="79" y="157"/>
                    </a:cubicBezTo>
                    <a:cubicBezTo>
                      <a:pt x="69" y="147"/>
                      <a:pt x="60" y="138"/>
                      <a:pt x="53" y="131"/>
                    </a:cubicBezTo>
                    <a:cubicBezTo>
                      <a:pt x="98" y="86"/>
                      <a:pt x="98" y="86"/>
                      <a:pt x="98" y="86"/>
                    </a:cubicBezTo>
                    <a:cubicBezTo>
                      <a:pt x="102" y="82"/>
                      <a:pt x="102" y="76"/>
                      <a:pt x="98" y="72"/>
                    </a:cubicBezTo>
                    <a:cubicBezTo>
                      <a:pt x="94" y="69"/>
                      <a:pt x="88" y="69"/>
                      <a:pt x="85" y="72"/>
                    </a:cubicBezTo>
                    <a:cubicBezTo>
                      <a:pt x="39" y="118"/>
                      <a:pt x="39" y="118"/>
                      <a:pt x="39" y="118"/>
                    </a:cubicBezTo>
                    <a:cubicBezTo>
                      <a:pt x="31" y="110"/>
                      <a:pt x="26" y="105"/>
                      <a:pt x="26" y="105"/>
                    </a:cubicBezTo>
                    <a:cubicBezTo>
                      <a:pt x="26" y="105"/>
                      <a:pt x="20" y="98"/>
                      <a:pt x="26" y="92"/>
                    </a:cubicBezTo>
                    <a:cubicBezTo>
                      <a:pt x="91" y="27"/>
                      <a:pt x="91" y="27"/>
                      <a:pt x="91" y="27"/>
                    </a:cubicBezTo>
                    <a:cubicBezTo>
                      <a:pt x="96" y="23"/>
                      <a:pt x="100" y="22"/>
                      <a:pt x="104" y="27"/>
                    </a:cubicBezTo>
                    <a:cubicBezTo>
                      <a:pt x="107" y="30"/>
                      <a:pt x="140" y="67"/>
                      <a:pt x="188" y="115"/>
                    </a:cubicBezTo>
                    <a:cubicBezTo>
                      <a:pt x="192" y="119"/>
                      <a:pt x="198" y="119"/>
                      <a:pt x="201" y="115"/>
                    </a:cubicBezTo>
                    <a:cubicBezTo>
                      <a:pt x="205" y="111"/>
                      <a:pt x="205" y="105"/>
                      <a:pt x="201" y="102"/>
                    </a:cubicBezTo>
                    <a:cubicBezTo>
                      <a:pt x="151" y="52"/>
                      <a:pt x="118" y="14"/>
                      <a:pt x="118" y="14"/>
                    </a:cubicBezTo>
                    <a:cubicBezTo>
                      <a:pt x="118" y="14"/>
                      <a:pt x="118" y="14"/>
                      <a:pt x="118" y="14"/>
                    </a:cubicBezTo>
                    <a:cubicBezTo>
                      <a:pt x="104" y="0"/>
                      <a:pt x="88" y="4"/>
                      <a:pt x="78" y="14"/>
                    </a:cubicBezTo>
                    <a:cubicBezTo>
                      <a:pt x="13" y="79"/>
                      <a:pt x="13" y="79"/>
                      <a:pt x="13" y="79"/>
                    </a:cubicBezTo>
                    <a:cubicBezTo>
                      <a:pt x="0" y="91"/>
                      <a:pt x="3" y="109"/>
                      <a:pt x="13" y="119"/>
                    </a:cubicBezTo>
                    <a:cubicBezTo>
                      <a:pt x="13" y="119"/>
                      <a:pt x="49" y="153"/>
                      <a:pt x="98" y="203"/>
                    </a:cubicBezTo>
                    <a:close/>
                  </a:path>
                </a:pathLst>
              </a:custGeom>
              <a:grp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4" name="Freeform 125">
                <a:extLst>
                  <a:ext uri="{FF2B5EF4-FFF2-40B4-BE49-F238E27FC236}">
                    <a16:creationId xmlns:a16="http://schemas.microsoft.com/office/drawing/2014/main" id="{25499E3C-BB1B-CCC4-1B99-7E63B1947E4F}"/>
                  </a:ext>
                </a:extLst>
              </p:cNvPr>
              <p:cNvSpPr>
                <a:spLocks noEditPoints="1"/>
              </p:cNvSpPr>
              <p:nvPr/>
            </p:nvSpPr>
            <p:spPr bwMode="auto">
              <a:xfrm>
                <a:off x="1406525" y="1027113"/>
                <a:ext cx="427038" cy="425450"/>
              </a:xfrm>
              <a:custGeom>
                <a:avLst/>
                <a:gdLst>
                  <a:gd name="T0" fmla="*/ 373 w 427"/>
                  <a:gd name="T1" fmla="*/ 156 h 425"/>
                  <a:gd name="T2" fmla="*/ 420 w 427"/>
                  <a:gd name="T3" fmla="*/ 109 h 425"/>
                  <a:gd name="T4" fmla="*/ 427 w 427"/>
                  <a:gd name="T5" fmla="*/ 92 h 425"/>
                  <a:gd name="T6" fmla="*/ 420 w 427"/>
                  <a:gd name="T7" fmla="*/ 76 h 425"/>
                  <a:gd name="T8" fmla="*/ 351 w 427"/>
                  <a:gd name="T9" fmla="*/ 7 h 425"/>
                  <a:gd name="T10" fmla="*/ 335 w 427"/>
                  <a:gd name="T11" fmla="*/ 0 h 425"/>
                  <a:gd name="T12" fmla="*/ 319 w 427"/>
                  <a:gd name="T13" fmla="*/ 7 h 425"/>
                  <a:gd name="T14" fmla="*/ 270 w 427"/>
                  <a:gd name="T15" fmla="*/ 56 h 425"/>
                  <a:gd name="T16" fmla="*/ 268 w 427"/>
                  <a:gd name="T17" fmla="*/ 58 h 425"/>
                  <a:gd name="T18" fmla="*/ 45 w 427"/>
                  <a:gd name="T19" fmla="*/ 282 h 425"/>
                  <a:gd name="T20" fmla="*/ 42 w 427"/>
                  <a:gd name="T21" fmla="*/ 285 h 425"/>
                  <a:gd name="T22" fmla="*/ 1 w 427"/>
                  <a:gd name="T23" fmla="*/ 413 h 425"/>
                  <a:gd name="T24" fmla="*/ 3 w 427"/>
                  <a:gd name="T25" fmla="*/ 422 h 425"/>
                  <a:gd name="T26" fmla="*/ 10 w 427"/>
                  <a:gd name="T27" fmla="*/ 425 h 425"/>
                  <a:gd name="T28" fmla="*/ 12 w 427"/>
                  <a:gd name="T29" fmla="*/ 424 h 425"/>
                  <a:gd name="T30" fmla="*/ 143 w 427"/>
                  <a:gd name="T31" fmla="*/ 385 h 425"/>
                  <a:gd name="T32" fmla="*/ 147 w 427"/>
                  <a:gd name="T33" fmla="*/ 383 h 425"/>
                  <a:gd name="T34" fmla="*/ 371 w 427"/>
                  <a:gd name="T35" fmla="*/ 158 h 425"/>
                  <a:gd name="T36" fmla="*/ 373 w 427"/>
                  <a:gd name="T37" fmla="*/ 156 h 425"/>
                  <a:gd name="T38" fmla="*/ 332 w 427"/>
                  <a:gd name="T39" fmla="*/ 20 h 425"/>
                  <a:gd name="T40" fmla="*/ 335 w 427"/>
                  <a:gd name="T41" fmla="*/ 19 h 425"/>
                  <a:gd name="T42" fmla="*/ 338 w 427"/>
                  <a:gd name="T43" fmla="*/ 20 h 425"/>
                  <a:gd name="T44" fmla="*/ 407 w 427"/>
                  <a:gd name="T45" fmla="*/ 89 h 425"/>
                  <a:gd name="T46" fmla="*/ 408 w 427"/>
                  <a:gd name="T47" fmla="*/ 92 h 425"/>
                  <a:gd name="T48" fmla="*/ 407 w 427"/>
                  <a:gd name="T49" fmla="*/ 95 h 425"/>
                  <a:gd name="T50" fmla="*/ 365 w 427"/>
                  <a:gd name="T51" fmla="*/ 138 h 425"/>
                  <a:gd name="T52" fmla="*/ 290 w 427"/>
                  <a:gd name="T53" fmla="*/ 63 h 425"/>
                  <a:gd name="T54" fmla="*/ 332 w 427"/>
                  <a:gd name="T55" fmla="*/ 20 h 425"/>
                  <a:gd name="T56" fmla="*/ 124 w 427"/>
                  <a:gd name="T57" fmla="*/ 328 h 425"/>
                  <a:gd name="T58" fmla="*/ 98 w 427"/>
                  <a:gd name="T59" fmla="*/ 328 h 425"/>
                  <a:gd name="T60" fmla="*/ 98 w 427"/>
                  <a:gd name="T61" fmla="*/ 301 h 425"/>
                  <a:gd name="T62" fmla="*/ 299 w 427"/>
                  <a:gd name="T63" fmla="*/ 99 h 425"/>
                  <a:gd name="T64" fmla="*/ 327 w 427"/>
                  <a:gd name="T65" fmla="*/ 127 h 425"/>
                  <a:gd name="T66" fmla="*/ 124 w 427"/>
                  <a:gd name="T67" fmla="*/ 328 h 425"/>
                  <a:gd name="T68" fmla="*/ 277 w 427"/>
                  <a:gd name="T69" fmla="*/ 76 h 425"/>
                  <a:gd name="T70" fmla="*/ 286 w 427"/>
                  <a:gd name="T71" fmla="*/ 86 h 425"/>
                  <a:gd name="T72" fmla="*/ 86 w 427"/>
                  <a:gd name="T73" fmla="*/ 287 h 425"/>
                  <a:gd name="T74" fmla="*/ 70 w 427"/>
                  <a:gd name="T75" fmla="*/ 283 h 425"/>
                  <a:gd name="T76" fmla="*/ 277 w 427"/>
                  <a:gd name="T77" fmla="*/ 76 h 425"/>
                  <a:gd name="T78" fmla="*/ 57 w 427"/>
                  <a:gd name="T79" fmla="*/ 299 h 425"/>
                  <a:gd name="T80" fmla="*/ 79 w 427"/>
                  <a:gd name="T81" fmla="*/ 304 h 425"/>
                  <a:gd name="T82" fmla="*/ 79 w 427"/>
                  <a:gd name="T83" fmla="*/ 337 h 425"/>
                  <a:gd name="T84" fmla="*/ 88 w 427"/>
                  <a:gd name="T85" fmla="*/ 346 h 425"/>
                  <a:gd name="T86" fmla="*/ 121 w 427"/>
                  <a:gd name="T87" fmla="*/ 346 h 425"/>
                  <a:gd name="T88" fmla="*/ 128 w 427"/>
                  <a:gd name="T89" fmla="*/ 371 h 425"/>
                  <a:gd name="T90" fmla="*/ 24 w 427"/>
                  <a:gd name="T91" fmla="*/ 401 h 425"/>
                  <a:gd name="T92" fmla="*/ 57 w 427"/>
                  <a:gd name="T93" fmla="*/ 299 h 425"/>
                  <a:gd name="T94" fmla="*/ 144 w 427"/>
                  <a:gd name="T95" fmla="*/ 360 h 425"/>
                  <a:gd name="T96" fmla="*/ 138 w 427"/>
                  <a:gd name="T97" fmla="*/ 340 h 425"/>
                  <a:gd name="T98" fmla="*/ 341 w 427"/>
                  <a:gd name="T99" fmla="*/ 140 h 425"/>
                  <a:gd name="T100" fmla="*/ 351 w 427"/>
                  <a:gd name="T101" fmla="*/ 151 h 425"/>
                  <a:gd name="T102" fmla="*/ 144 w 427"/>
                  <a:gd name="T103" fmla="*/ 36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425">
                    <a:moveTo>
                      <a:pt x="373" y="156"/>
                    </a:moveTo>
                    <a:cubicBezTo>
                      <a:pt x="420" y="109"/>
                      <a:pt x="420" y="109"/>
                      <a:pt x="420" y="109"/>
                    </a:cubicBezTo>
                    <a:cubicBezTo>
                      <a:pt x="424" y="104"/>
                      <a:pt x="427" y="98"/>
                      <a:pt x="427" y="92"/>
                    </a:cubicBezTo>
                    <a:cubicBezTo>
                      <a:pt x="427" y="86"/>
                      <a:pt x="424" y="80"/>
                      <a:pt x="420" y="76"/>
                    </a:cubicBezTo>
                    <a:cubicBezTo>
                      <a:pt x="351" y="7"/>
                      <a:pt x="351" y="7"/>
                      <a:pt x="351" y="7"/>
                    </a:cubicBezTo>
                    <a:cubicBezTo>
                      <a:pt x="347" y="3"/>
                      <a:pt x="341" y="0"/>
                      <a:pt x="335" y="0"/>
                    </a:cubicBezTo>
                    <a:cubicBezTo>
                      <a:pt x="329" y="0"/>
                      <a:pt x="323" y="3"/>
                      <a:pt x="319" y="7"/>
                    </a:cubicBezTo>
                    <a:cubicBezTo>
                      <a:pt x="270" y="56"/>
                      <a:pt x="270" y="56"/>
                      <a:pt x="270" y="56"/>
                    </a:cubicBezTo>
                    <a:cubicBezTo>
                      <a:pt x="269" y="57"/>
                      <a:pt x="269" y="57"/>
                      <a:pt x="268" y="58"/>
                    </a:cubicBezTo>
                    <a:cubicBezTo>
                      <a:pt x="45" y="282"/>
                      <a:pt x="45" y="282"/>
                      <a:pt x="45" y="282"/>
                    </a:cubicBezTo>
                    <a:cubicBezTo>
                      <a:pt x="43" y="283"/>
                      <a:pt x="43" y="284"/>
                      <a:pt x="42" y="285"/>
                    </a:cubicBezTo>
                    <a:cubicBezTo>
                      <a:pt x="1" y="413"/>
                      <a:pt x="1" y="413"/>
                      <a:pt x="1" y="413"/>
                    </a:cubicBezTo>
                    <a:cubicBezTo>
                      <a:pt x="0" y="416"/>
                      <a:pt x="1" y="420"/>
                      <a:pt x="3" y="422"/>
                    </a:cubicBezTo>
                    <a:cubicBezTo>
                      <a:pt x="5" y="424"/>
                      <a:pt x="7" y="425"/>
                      <a:pt x="10" y="425"/>
                    </a:cubicBezTo>
                    <a:cubicBezTo>
                      <a:pt x="11" y="425"/>
                      <a:pt x="12" y="425"/>
                      <a:pt x="12" y="424"/>
                    </a:cubicBezTo>
                    <a:cubicBezTo>
                      <a:pt x="143" y="385"/>
                      <a:pt x="143" y="385"/>
                      <a:pt x="143" y="385"/>
                    </a:cubicBezTo>
                    <a:cubicBezTo>
                      <a:pt x="145" y="385"/>
                      <a:pt x="146" y="384"/>
                      <a:pt x="147" y="383"/>
                    </a:cubicBezTo>
                    <a:cubicBezTo>
                      <a:pt x="371" y="158"/>
                      <a:pt x="371" y="158"/>
                      <a:pt x="371" y="158"/>
                    </a:cubicBezTo>
                    <a:cubicBezTo>
                      <a:pt x="372" y="157"/>
                      <a:pt x="372" y="157"/>
                      <a:pt x="373" y="156"/>
                    </a:cubicBezTo>
                    <a:close/>
                    <a:moveTo>
                      <a:pt x="332" y="20"/>
                    </a:moveTo>
                    <a:cubicBezTo>
                      <a:pt x="333" y="19"/>
                      <a:pt x="334" y="19"/>
                      <a:pt x="335" y="19"/>
                    </a:cubicBezTo>
                    <a:cubicBezTo>
                      <a:pt x="336" y="19"/>
                      <a:pt x="337" y="19"/>
                      <a:pt x="338" y="20"/>
                    </a:cubicBezTo>
                    <a:cubicBezTo>
                      <a:pt x="407" y="89"/>
                      <a:pt x="407" y="89"/>
                      <a:pt x="407" y="89"/>
                    </a:cubicBezTo>
                    <a:cubicBezTo>
                      <a:pt x="408" y="90"/>
                      <a:pt x="408" y="92"/>
                      <a:pt x="408" y="92"/>
                    </a:cubicBezTo>
                    <a:cubicBezTo>
                      <a:pt x="408" y="93"/>
                      <a:pt x="408" y="94"/>
                      <a:pt x="407" y="95"/>
                    </a:cubicBezTo>
                    <a:cubicBezTo>
                      <a:pt x="365" y="138"/>
                      <a:pt x="365" y="138"/>
                      <a:pt x="365" y="138"/>
                    </a:cubicBezTo>
                    <a:cubicBezTo>
                      <a:pt x="290" y="63"/>
                      <a:pt x="290" y="63"/>
                      <a:pt x="290" y="63"/>
                    </a:cubicBezTo>
                    <a:lnTo>
                      <a:pt x="332" y="20"/>
                    </a:lnTo>
                    <a:close/>
                    <a:moveTo>
                      <a:pt x="124" y="328"/>
                    </a:moveTo>
                    <a:cubicBezTo>
                      <a:pt x="98" y="328"/>
                      <a:pt x="98" y="328"/>
                      <a:pt x="98" y="328"/>
                    </a:cubicBezTo>
                    <a:cubicBezTo>
                      <a:pt x="98" y="301"/>
                      <a:pt x="98" y="301"/>
                      <a:pt x="98" y="301"/>
                    </a:cubicBezTo>
                    <a:cubicBezTo>
                      <a:pt x="299" y="99"/>
                      <a:pt x="299" y="99"/>
                      <a:pt x="299" y="99"/>
                    </a:cubicBezTo>
                    <a:cubicBezTo>
                      <a:pt x="327" y="127"/>
                      <a:pt x="327" y="127"/>
                      <a:pt x="327" y="127"/>
                    </a:cubicBezTo>
                    <a:lnTo>
                      <a:pt x="124" y="328"/>
                    </a:lnTo>
                    <a:close/>
                    <a:moveTo>
                      <a:pt x="277" y="76"/>
                    </a:moveTo>
                    <a:cubicBezTo>
                      <a:pt x="286" y="86"/>
                      <a:pt x="286" y="86"/>
                      <a:pt x="286" y="86"/>
                    </a:cubicBezTo>
                    <a:cubicBezTo>
                      <a:pt x="86" y="287"/>
                      <a:pt x="86" y="287"/>
                      <a:pt x="86" y="287"/>
                    </a:cubicBezTo>
                    <a:cubicBezTo>
                      <a:pt x="70" y="283"/>
                      <a:pt x="70" y="283"/>
                      <a:pt x="70" y="283"/>
                    </a:cubicBezTo>
                    <a:lnTo>
                      <a:pt x="277" y="76"/>
                    </a:lnTo>
                    <a:close/>
                    <a:moveTo>
                      <a:pt x="57" y="299"/>
                    </a:moveTo>
                    <a:cubicBezTo>
                      <a:pt x="79" y="304"/>
                      <a:pt x="79" y="304"/>
                      <a:pt x="79" y="304"/>
                    </a:cubicBezTo>
                    <a:cubicBezTo>
                      <a:pt x="79" y="337"/>
                      <a:pt x="79" y="337"/>
                      <a:pt x="79" y="337"/>
                    </a:cubicBezTo>
                    <a:cubicBezTo>
                      <a:pt x="79" y="342"/>
                      <a:pt x="83" y="346"/>
                      <a:pt x="88" y="346"/>
                    </a:cubicBezTo>
                    <a:cubicBezTo>
                      <a:pt x="121" y="346"/>
                      <a:pt x="121" y="346"/>
                      <a:pt x="121" y="346"/>
                    </a:cubicBezTo>
                    <a:cubicBezTo>
                      <a:pt x="128" y="371"/>
                      <a:pt x="128" y="371"/>
                      <a:pt x="128" y="371"/>
                    </a:cubicBezTo>
                    <a:cubicBezTo>
                      <a:pt x="24" y="401"/>
                      <a:pt x="24" y="401"/>
                      <a:pt x="24" y="401"/>
                    </a:cubicBezTo>
                    <a:lnTo>
                      <a:pt x="57" y="299"/>
                    </a:lnTo>
                    <a:close/>
                    <a:moveTo>
                      <a:pt x="144" y="360"/>
                    </a:moveTo>
                    <a:cubicBezTo>
                      <a:pt x="138" y="340"/>
                      <a:pt x="138" y="340"/>
                      <a:pt x="138" y="340"/>
                    </a:cubicBezTo>
                    <a:cubicBezTo>
                      <a:pt x="341" y="140"/>
                      <a:pt x="341" y="140"/>
                      <a:pt x="341" y="140"/>
                    </a:cubicBezTo>
                    <a:cubicBezTo>
                      <a:pt x="351" y="151"/>
                      <a:pt x="351" y="151"/>
                      <a:pt x="351" y="151"/>
                    </a:cubicBezTo>
                    <a:lnTo>
                      <a:pt x="144" y="360"/>
                    </a:lnTo>
                    <a:close/>
                  </a:path>
                </a:pathLst>
              </a:custGeom>
              <a:grp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grpSp>
      </p:grpSp>
      <p:cxnSp>
        <p:nvCxnSpPr>
          <p:cNvPr id="5" name="Straight Connector 4">
            <a:extLst>
              <a:ext uri="{FF2B5EF4-FFF2-40B4-BE49-F238E27FC236}">
                <a16:creationId xmlns:a16="http://schemas.microsoft.com/office/drawing/2014/main" id="{5217CF36-F4AE-D5C8-7CD2-FAFE27261E26}"/>
              </a:ext>
            </a:extLst>
          </p:cNvPr>
          <p:cNvCxnSpPr>
            <a:cxnSpLocks/>
          </p:cNvCxnSpPr>
          <p:nvPr/>
        </p:nvCxnSpPr>
        <p:spPr>
          <a:xfrm>
            <a:off x="3360932" y="2474053"/>
            <a:ext cx="0" cy="350888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1FBA8F1-87A5-995F-4BD0-59B388A70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896" y="15157"/>
            <a:ext cx="1423299" cy="1635542"/>
          </a:xfrm>
          <a:prstGeom prst="rect">
            <a:avLst/>
          </a:prstGeom>
        </p:spPr>
      </p:pic>
      <p:sp>
        <p:nvSpPr>
          <p:cNvPr id="16" name="TextBox 15">
            <a:extLst>
              <a:ext uri="{FF2B5EF4-FFF2-40B4-BE49-F238E27FC236}">
                <a16:creationId xmlns:a16="http://schemas.microsoft.com/office/drawing/2014/main" id="{FBC91B64-2819-A3CC-A0DE-D5696216F790}"/>
              </a:ext>
            </a:extLst>
          </p:cNvPr>
          <p:cNvSpPr txBox="1"/>
          <p:nvPr/>
        </p:nvSpPr>
        <p:spPr>
          <a:xfrm>
            <a:off x="650713" y="2515645"/>
            <a:ext cx="2634743" cy="3701013"/>
          </a:xfrm>
          <a:prstGeom prst="rect">
            <a:avLst/>
          </a:prstGeom>
          <a:noFill/>
        </p:spPr>
        <p:txBody>
          <a:bodyPr wrap="square" lIns="0" tIns="0" rIns="0" bIns="0" rtlCol="0">
            <a:spAutoFit/>
          </a:bodyPr>
          <a:lstStyle/>
          <a:p>
            <a:pPr defTabSz="914377"/>
            <a:r>
              <a:rPr lang="en-US" sz="125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The SMC | SAFe Agilist Course:</a:t>
            </a:r>
            <a:endParaRPr lang="en-US" sz="1250"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endParaRPr>
          </a:p>
          <a:p>
            <a:r>
              <a:rPr lang="en-US" sz="1200" dirty="0">
                <a:latin typeface="Lato" panose="020F0502020204030203" pitchFamily="34" charset="0"/>
                <a:ea typeface="Lato" panose="020F0502020204030203" pitchFamily="34" charset="0"/>
                <a:cs typeface="Lato" panose="020F0502020204030203" pitchFamily="34" charset="0"/>
              </a:rPr>
              <a:t>This consist a 4-session [3-hours each] Instructor-led live-class training with 1-hr Q&amp;A per session | total of 4-hour follow-up </a:t>
            </a:r>
            <a:r>
              <a:rPr lang="en-US" sz="1200" b="1" dirty="0">
                <a:latin typeface="Lato" panose="020F0502020204030203" pitchFamily="34" charset="0"/>
                <a:ea typeface="Lato" panose="020F0502020204030203" pitchFamily="34" charset="0"/>
                <a:cs typeface="Lato" panose="020F0502020204030203" pitchFamily="34" charset="0"/>
              </a:rPr>
              <a:t>|</a:t>
            </a:r>
            <a:r>
              <a:rPr lang="en-US" sz="1200" dirty="0">
                <a:latin typeface="Lato" panose="020F0502020204030203" pitchFamily="34" charset="0"/>
                <a:ea typeface="Lato" panose="020F0502020204030203" pitchFamily="34" charset="0"/>
                <a:cs typeface="Lato" panose="020F0502020204030203" pitchFamily="34" charset="0"/>
              </a:rPr>
              <a:t> access to self-study material, exam scheduling, and certification upon passing exam. </a:t>
            </a:r>
          </a:p>
          <a:p>
            <a:endParaRPr lang="en-US" sz="1200" dirty="0">
              <a:latin typeface="Lato" panose="020F0502020204030203" pitchFamily="34" charset="0"/>
              <a:ea typeface="Lato" panose="020F0502020204030203" pitchFamily="34" charset="0"/>
              <a:cs typeface="Lato" panose="020F0502020204030203" pitchFamily="34" charset="0"/>
            </a:endParaRPr>
          </a:p>
          <a:p>
            <a:r>
              <a:rPr lang="en-US" sz="1200" dirty="0">
                <a:latin typeface="Lato" panose="020F0502020204030203" pitchFamily="34" charset="0"/>
                <a:ea typeface="Lato" panose="020F0502020204030203" pitchFamily="34" charset="0"/>
                <a:cs typeface="Lato" panose="020F0502020204030203" pitchFamily="34" charset="0"/>
              </a:rPr>
              <a:t>This includes access to continuous learning support from instructors &amp; other Agile Experts via the Agile Masters Discourse Platform. </a:t>
            </a:r>
          </a:p>
          <a:p>
            <a:r>
              <a:rPr lang="en-US" sz="1200" dirty="0">
                <a:latin typeface="Lato" panose="020F0502020204030203" pitchFamily="34" charset="0"/>
                <a:ea typeface="Lato" panose="020F0502020204030203" pitchFamily="34" charset="0"/>
                <a:cs typeface="Lato" panose="020F0502020204030203" pitchFamily="34" charset="0"/>
              </a:rPr>
              <a:t>[</a:t>
            </a:r>
            <a:r>
              <a:rPr lang="en-US" sz="1100" i="1" dirty="0">
                <a:latin typeface="Lato" panose="020F0502020204030203" pitchFamily="34" charset="0"/>
                <a:ea typeface="Lato" panose="020F0502020204030203" pitchFamily="34" charset="0"/>
                <a:cs typeface="Lato" panose="020F0502020204030203" pitchFamily="34" charset="0"/>
              </a:rPr>
              <a:t>plus</a:t>
            </a:r>
            <a:r>
              <a:rPr lang="en-US" sz="1100" dirty="0">
                <a:latin typeface="Lato" panose="020F0502020204030203" pitchFamily="34" charset="0"/>
                <a:ea typeface="Lato" panose="020F0502020204030203" pitchFamily="34" charset="0"/>
                <a:cs typeface="Lato" panose="020F0502020204030203" pitchFamily="34" charset="0"/>
              </a:rPr>
              <a:t> Applicable Internship Opportunity</a:t>
            </a:r>
            <a:r>
              <a:rPr lang="en-US" sz="1200" dirty="0">
                <a:latin typeface="Lato" panose="020F0502020204030203" pitchFamily="34" charset="0"/>
                <a:ea typeface="Lato" panose="020F0502020204030203" pitchFamily="34" charset="0"/>
                <a:cs typeface="Lato" panose="020F0502020204030203" pitchFamily="34" charset="0"/>
              </a:rPr>
              <a:t>].</a:t>
            </a:r>
          </a:p>
          <a:p>
            <a:endParaRPr lang="en-US" sz="1200" dirty="0">
              <a:latin typeface="Lato" panose="020F0502020204030203" pitchFamily="34" charset="0"/>
              <a:ea typeface="Lato" panose="020F0502020204030203" pitchFamily="34" charset="0"/>
              <a:cs typeface="Lato" panose="020F0502020204030203" pitchFamily="34" charset="0"/>
            </a:endParaRPr>
          </a:p>
          <a:p>
            <a:endParaRPr lang="en-US" sz="1200" dirty="0">
              <a:latin typeface="Lato" panose="020F0502020204030203" pitchFamily="34" charset="0"/>
              <a:ea typeface="Lato" panose="020F0502020204030203" pitchFamily="34" charset="0"/>
              <a:cs typeface="Lato" panose="020F0502020204030203" pitchFamily="34" charset="0"/>
            </a:endParaRPr>
          </a:p>
          <a:p>
            <a:r>
              <a:rPr lang="en-US" sz="1200" dirty="0">
                <a:latin typeface="Lato" panose="020F0502020204030203" pitchFamily="34" charset="0"/>
                <a:ea typeface="Lato" panose="020F0502020204030203" pitchFamily="34" charset="0"/>
                <a:cs typeface="Lato" panose="020F0502020204030203" pitchFamily="34" charset="0"/>
              </a:rPr>
              <a:t>Affixed cost of the training per trainee $975 and Agile Masters has secured a 60-76% waiver for all your respective Staff &amp; Students. </a:t>
            </a:r>
          </a:p>
          <a:p>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6" name="Text Placeholder 1">
            <a:extLst>
              <a:ext uri="{FF2B5EF4-FFF2-40B4-BE49-F238E27FC236}">
                <a16:creationId xmlns:a16="http://schemas.microsoft.com/office/drawing/2014/main" id="{F0925D67-2983-7923-0ADE-FB91392A1336}"/>
              </a:ext>
            </a:extLst>
          </p:cNvPr>
          <p:cNvSpPr txBox="1">
            <a:spLocks/>
          </p:cNvSpPr>
          <p:nvPr/>
        </p:nvSpPr>
        <p:spPr>
          <a:xfrm>
            <a:off x="549254" y="5001367"/>
            <a:ext cx="1237015" cy="3016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sz="1600" b="1" dirty="0">
                <a:solidFill>
                  <a:srgbClr val="5B9BD5">
                    <a:lumMod val="50000"/>
                  </a:srgbClr>
                </a:solidFill>
                <a:latin typeface="Lato" panose="020F0502020204030203" pitchFamily="34" charset="0"/>
                <a:ea typeface="Lato" panose="020F0502020204030203" pitchFamily="34" charset="0"/>
                <a:cs typeface="Lato" panose="020F0502020204030203" pitchFamily="34" charset="0"/>
              </a:rPr>
              <a:t>THE</a:t>
            </a:r>
            <a:r>
              <a:rPr lang="en-US" sz="1600" b="1" dirty="0">
                <a:solidFill>
                  <a:srgbClr val="ED7D31"/>
                </a:solidFill>
                <a:latin typeface="Lato" panose="020F0502020204030203" pitchFamily="34" charset="0"/>
                <a:ea typeface="Lato" panose="020F0502020204030203" pitchFamily="34" charset="0"/>
                <a:cs typeface="Lato" panose="020F0502020204030203" pitchFamily="34" charset="0"/>
              </a:rPr>
              <a:t> </a:t>
            </a:r>
            <a:r>
              <a:rPr lang="en-US" sz="1600" b="1" dirty="0">
                <a:solidFill>
                  <a:srgbClr val="5B9BD5"/>
                </a:solidFill>
                <a:latin typeface="Lato" panose="020F0502020204030203" pitchFamily="34" charset="0"/>
                <a:ea typeface="Lato" panose="020F0502020204030203" pitchFamily="34" charset="0"/>
                <a:cs typeface="Lato" panose="020F0502020204030203" pitchFamily="34" charset="0"/>
              </a:rPr>
              <a:t>COST</a:t>
            </a:r>
          </a:p>
        </p:txBody>
      </p:sp>
      <p:sp>
        <p:nvSpPr>
          <p:cNvPr id="15" name="TextBox 14">
            <a:extLst>
              <a:ext uri="{FF2B5EF4-FFF2-40B4-BE49-F238E27FC236}">
                <a16:creationId xmlns:a16="http://schemas.microsoft.com/office/drawing/2014/main" id="{8A3BB24E-B9D2-9315-40EF-F4CAFECBC99F}"/>
              </a:ext>
            </a:extLst>
          </p:cNvPr>
          <p:cNvSpPr txBox="1"/>
          <p:nvPr/>
        </p:nvSpPr>
        <p:spPr>
          <a:xfrm>
            <a:off x="1563996" y="5859671"/>
            <a:ext cx="1957918" cy="188513"/>
          </a:xfrm>
          <a:prstGeom prst="rect">
            <a:avLst/>
          </a:prstGeom>
          <a:noFill/>
        </p:spPr>
        <p:txBody>
          <a:bodyPr wrap="square" lIns="0" tIns="0" rIns="0" bIns="0" rtlCol="1">
            <a:spAutoFit/>
          </a:bodyPr>
          <a:lstStyle/>
          <a:p>
            <a:pPr algn="ctr" defTabSz="914377">
              <a:lnSpc>
                <a:spcPts val="1600"/>
              </a:lnSpc>
              <a:spcAft>
                <a:spcPts val="400"/>
              </a:spcAft>
            </a:pPr>
            <a:r>
              <a:rPr lang="en-US" sz="1200" b="1" cap="all" spc="27" dirty="0">
                <a:solidFill>
                  <a:schemeClr val="accent1">
                    <a:lumMod val="50000"/>
                  </a:schemeClr>
                </a:solidFill>
                <a:latin typeface="Lato" pitchFamily="34" charset="0"/>
                <a:ea typeface="Open Sans" pitchFamily="34" charset="0"/>
                <a:cs typeface="Open Sans" pitchFamily="34" charset="0"/>
              </a:rPr>
              <a:t>$234 | $390 ONLY!</a:t>
            </a:r>
          </a:p>
        </p:txBody>
      </p:sp>
      <p:cxnSp>
        <p:nvCxnSpPr>
          <p:cNvPr id="17" name="Straight Connector 16">
            <a:extLst>
              <a:ext uri="{FF2B5EF4-FFF2-40B4-BE49-F238E27FC236}">
                <a16:creationId xmlns:a16="http://schemas.microsoft.com/office/drawing/2014/main" id="{38DEE23D-79F6-7DCB-8469-8A92AEFA5057}"/>
              </a:ext>
            </a:extLst>
          </p:cNvPr>
          <p:cNvCxnSpPr>
            <a:cxnSpLocks/>
          </p:cNvCxnSpPr>
          <p:nvPr/>
        </p:nvCxnSpPr>
        <p:spPr>
          <a:xfrm>
            <a:off x="1839434" y="6093909"/>
            <a:ext cx="136096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6D82801-4F1E-0D87-5B08-99F81FEDB974}"/>
              </a:ext>
            </a:extLst>
          </p:cNvPr>
          <p:cNvSpPr txBox="1"/>
          <p:nvPr/>
        </p:nvSpPr>
        <p:spPr>
          <a:xfrm>
            <a:off x="1135625" y="6486849"/>
            <a:ext cx="4480323" cy="174343"/>
          </a:xfrm>
          <a:prstGeom prst="rect">
            <a:avLst/>
          </a:prstGeom>
          <a:noFill/>
        </p:spPr>
        <p:txBody>
          <a:bodyPr wrap="square" lIns="0" tIns="0" rIns="0" bIns="0" rtlCol="0">
            <a:spAutoFit/>
          </a:bodyPr>
          <a:lstStyle/>
          <a:p>
            <a:pPr algn="ctr" defTabSz="914377"/>
            <a:r>
              <a:rPr lang="en-US" sz="1133" b="1" spc="800" dirty="0">
                <a:solidFill>
                  <a:prstClr val="white">
                    <a:lumMod val="50000"/>
                  </a:prstClr>
                </a:solidFill>
                <a:latin typeface="Lato" panose="020F0502020204030203" pitchFamily="34" charset="0"/>
              </a:rPr>
              <a:t>WWW.AGILEMASTERS.ORG</a:t>
            </a:r>
          </a:p>
        </p:txBody>
      </p:sp>
    </p:spTree>
    <p:extLst>
      <p:ext uri="{BB962C8B-B14F-4D97-AF65-F5344CB8AC3E}">
        <p14:creationId xmlns:p14="http://schemas.microsoft.com/office/powerpoint/2010/main" val="101945977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750"/>
                                        <p:tgtEl>
                                          <p:spTgt spid="48"/>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par>
                          <p:cTn id="47" fill="hold">
                            <p:stCondLst>
                              <p:cond delay="525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par>
                          <p:cTn id="51" fill="hold">
                            <p:stCondLst>
                              <p:cond delay="5750"/>
                            </p:stCondLst>
                            <p:childTnLst>
                              <p:par>
                                <p:cTn id="52" presetID="2" presetClass="entr" presetSubtype="4"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par>
                          <p:cTn id="56" fill="hold">
                            <p:stCondLst>
                              <p:cond delay="6250"/>
                            </p:stCondLst>
                            <p:childTnLst>
                              <p:par>
                                <p:cTn id="57" presetID="10"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par>
                          <p:cTn id="60" fill="hold">
                            <p:stCondLst>
                              <p:cond delay="675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P spid="25" grpId="0" animBg="1"/>
      <p:bldP spid="48" grpId="0"/>
      <p:bldP spid="10" grpId="0"/>
      <p:bldP spid="4" grpId="0"/>
      <p:bldP spid="16" grpId="0"/>
      <p:bldP spid="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634" r="4634"/>
          <a:stretch/>
        </p:blipFill>
        <p:spPr>
          <a:xfrm>
            <a:off x="1" y="-4234"/>
            <a:ext cx="5284268" cy="6862233"/>
          </a:xfrm>
        </p:spPr>
      </p:pic>
      <p:sp>
        <p:nvSpPr>
          <p:cNvPr id="4" name="Freeform 25"/>
          <p:cNvSpPr>
            <a:spLocks/>
          </p:cNvSpPr>
          <p:nvPr/>
        </p:nvSpPr>
        <p:spPr bwMode="auto">
          <a:xfrm flipH="1">
            <a:off x="2816213"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002060">
              <a:alpha val="80000"/>
            </a:srgb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9" name="Freeform 5"/>
          <p:cNvSpPr>
            <a:spLocks/>
          </p:cNvSpPr>
          <p:nvPr/>
        </p:nvSpPr>
        <p:spPr bwMode="auto">
          <a:xfrm flipH="1">
            <a:off x="3611095" y="1493677"/>
            <a:ext cx="1081016" cy="24011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C00000">
              <a:alpha val="80000"/>
            </a:srgbClr>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23" name="TextBox 22"/>
          <p:cNvSpPr txBox="1"/>
          <p:nvPr/>
        </p:nvSpPr>
        <p:spPr>
          <a:xfrm>
            <a:off x="5196022" y="402510"/>
            <a:ext cx="3523295" cy="417037"/>
          </a:xfrm>
          <a:prstGeom prst="rect">
            <a:avLst/>
          </a:prstGeom>
          <a:noFill/>
        </p:spPr>
        <p:txBody>
          <a:bodyPr wrap="square" lIns="0" tIns="0" rIns="0" bIns="0" rtlCol="0">
            <a:spAutoFit/>
          </a:bodyPr>
          <a:lstStyle/>
          <a:p>
            <a:pPr defTabSz="914377">
              <a:lnSpc>
                <a:spcPts val="3200"/>
              </a:lnSpc>
            </a:pPr>
            <a:r>
              <a:rPr lang="en-US" sz="2000" b="1" cap="all" spc="67" dirty="0">
                <a:solidFill>
                  <a:schemeClr val="tx1">
                    <a:lumMod val="50000"/>
                    <a:lumOff val="50000"/>
                  </a:schemeClr>
                </a:solidFill>
                <a:latin typeface="Lato Black" panose="020F0A02020204030203" pitchFamily="34" charset="0"/>
              </a:rPr>
              <a:t>BENEFITS</a:t>
            </a:r>
            <a:r>
              <a:rPr lang="en-US" sz="2000" b="1" cap="all" spc="67" dirty="0">
                <a:solidFill>
                  <a:srgbClr val="C00000"/>
                </a:solidFill>
                <a:latin typeface="Lato Black" panose="020F0A02020204030203" pitchFamily="34" charset="0"/>
              </a:rPr>
              <a:t> TO STUDENTS</a:t>
            </a:r>
            <a:r>
              <a:rPr lang="en-US" sz="4000" b="1" cap="all" spc="67" dirty="0">
                <a:solidFill>
                  <a:srgbClr val="C00000"/>
                </a:solidFill>
                <a:latin typeface="Lato Black" panose="020F0A02020204030203" pitchFamily="34" charset="0"/>
              </a:rPr>
              <a:t>?</a:t>
            </a:r>
          </a:p>
        </p:txBody>
      </p:sp>
      <p:sp>
        <p:nvSpPr>
          <p:cNvPr id="2" name="TextBox 1">
            <a:extLst>
              <a:ext uri="{FF2B5EF4-FFF2-40B4-BE49-F238E27FC236}">
                <a16:creationId xmlns:a16="http://schemas.microsoft.com/office/drawing/2014/main" id="{CA45DAA1-F8A0-2823-E034-8D5C401FC61B}"/>
              </a:ext>
            </a:extLst>
          </p:cNvPr>
          <p:cNvSpPr txBox="1"/>
          <p:nvPr/>
        </p:nvSpPr>
        <p:spPr>
          <a:xfrm>
            <a:off x="11595918" y="6315862"/>
            <a:ext cx="539636"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10</a:t>
            </a:r>
          </a:p>
        </p:txBody>
      </p:sp>
      <p:cxnSp>
        <p:nvCxnSpPr>
          <p:cNvPr id="5" name="Straight Connector 4">
            <a:extLst>
              <a:ext uri="{FF2B5EF4-FFF2-40B4-BE49-F238E27FC236}">
                <a16:creationId xmlns:a16="http://schemas.microsoft.com/office/drawing/2014/main" id="{AD810D45-522A-16A3-179B-8CD3B81F9FD1}"/>
              </a:ext>
            </a:extLst>
          </p:cNvPr>
          <p:cNvCxnSpPr>
            <a:cxnSpLocks/>
          </p:cNvCxnSpPr>
          <p:nvPr/>
        </p:nvCxnSpPr>
        <p:spPr>
          <a:xfrm>
            <a:off x="5179931" y="862775"/>
            <a:ext cx="3155547" cy="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6B56747-50EF-FA56-8EC9-2A44EDB9B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4105" y="-76982"/>
            <a:ext cx="1102668" cy="1267097"/>
          </a:xfrm>
          <a:prstGeom prst="rect">
            <a:avLst/>
          </a:prstGeom>
        </p:spPr>
      </p:pic>
      <p:sp>
        <p:nvSpPr>
          <p:cNvPr id="14" name="TextBox 13">
            <a:extLst>
              <a:ext uri="{FF2B5EF4-FFF2-40B4-BE49-F238E27FC236}">
                <a16:creationId xmlns:a16="http://schemas.microsoft.com/office/drawing/2014/main" id="{5C38E09A-F70E-EF5B-2DC0-92DC1A5BE037}"/>
              </a:ext>
            </a:extLst>
          </p:cNvPr>
          <p:cNvSpPr txBox="1"/>
          <p:nvPr/>
        </p:nvSpPr>
        <p:spPr>
          <a:xfrm>
            <a:off x="8627174" y="1205144"/>
            <a:ext cx="3145827" cy="5247590"/>
          </a:xfrm>
          <a:prstGeom prst="rect">
            <a:avLst/>
          </a:prstGeom>
          <a:noFill/>
        </p:spPr>
        <p:txBody>
          <a:bodyPr wrap="square" lIns="0" tIns="0" rIns="0" bIns="0" rtlCol="0">
            <a:spAutoFit/>
          </a:bodyPr>
          <a:lstStyle/>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8. Global Opportunities: </a:t>
            </a:r>
            <a:r>
              <a:rPr lang="en-US" sz="1100" dirty="0">
                <a:latin typeface="Lato" panose="020F0502020204030203" pitchFamily="34" charset="0"/>
                <a:ea typeface="Lato" panose="020F0502020204030203" pitchFamily="34" charset="0"/>
                <a:cs typeface="Lato" panose="020F0502020204030203" pitchFamily="34" charset="0"/>
              </a:rPr>
              <a:t>Agile as a globally recognized practice, open doors to international job opportunities and collaborations for certified and Agile savvy students.</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9. Enhanced Technical Skills: </a:t>
            </a:r>
            <a:r>
              <a:rPr lang="en-US" sz="1100" dirty="0">
                <a:latin typeface="Lato" panose="020F0502020204030203" pitchFamily="34" charset="0"/>
                <a:ea typeface="Lato" panose="020F0502020204030203" pitchFamily="34" charset="0"/>
                <a:cs typeface="Lato" panose="020F0502020204030203" pitchFamily="34" charset="0"/>
              </a:rPr>
              <a:t>Agile training for IT/Engineering students enhances their skills in software development practices, version control, and other technical aspects of the field.</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10. Entrepreneurial Skills: </a:t>
            </a:r>
            <a:r>
              <a:rPr lang="en-US" sz="1100" dirty="0">
                <a:latin typeface="Lato" panose="020F0502020204030203" pitchFamily="34" charset="0"/>
                <a:ea typeface="Lato" panose="020F0502020204030203" pitchFamily="34" charset="0"/>
                <a:cs typeface="Lato" panose="020F0502020204030203" pitchFamily="34" charset="0"/>
              </a:rPr>
              <a:t>Agile practices assist Students interested in starting own businesses to benefit from its best project and resource management processes with effective team’ leadership.</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11. Better Academic Performance: </a:t>
            </a:r>
            <a:r>
              <a:rPr lang="en-US" sz="1100" dirty="0">
                <a:latin typeface="Lato" panose="020F0502020204030203" pitchFamily="34" charset="0"/>
                <a:ea typeface="Lato" panose="020F0502020204030203" pitchFamily="34" charset="0"/>
                <a:cs typeface="Lato" panose="020F0502020204030203" pitchFamily="34" charset="0"/>
              </a:rPr>
              <a:t>The skills learned through Agile training can also be applied to academic projects, leading to better performance and more successful group projects.</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12. Networking Opportunities: </a:t>
            </a:r>
            <a:r>
              <a:rPr lang="en-US" sz="1100" dirty="0">
                <a:latin typeface="Lato" panose="020F0502020204030203" pitchFamily="34" charset="0"/>
                <a:ea typeface="Lato" panose="020F0502020204030203" pitchFamily="34" charset="0"/>
                <a:cs typeface="Lato" panose="020F0502020204030203" pitchFamily="34" charset="0"/>
              </a:rPr>
              <a:t>Agile Masters training programs provide connect opportunities with professionals in the industry. This leads to mentorship, internships, and job opportunities.</a:t>
            </a:r>
          </a:p>
          <a:p>
            <a:r>
              <a:rPr lang="en-US" sz="1100" dirty="0">
                <a:latin typeface="Lato" panose="020F0502020204030203" pitchFamily="34" charset="0"/>
                <a:ea typeface="Lato" panose="020F0502020204030203" pitchFamily="34" charset="0"/>
                <a:cs typeface="Lato" panose="020F0502020204030203" pitchFamily="34" charset="0"/>
              </a:rPr>
              <a:t> </a:t>
            </a:r>
          </a:p>
          <a:p>
            <a:pPr algn="ct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Integrating Agile training and certification into current education system, enable students gain a strong competitive edge, develop valuable skills, and get better prepared for the </a:t>
            </a:r>
          </a:p>
          <a:p>
            <a:pPr algn="ct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Professional World.</a:t>
            </a:r>
          </a:p>
        </p:txBody>
      </p:sp>
      <p:sp>
        <p:nvSpPr>
          <p:cNvPr id="15" name="TextBox 14">
            <a:extLst>
              <a:ext uri="{FF2B5EF4-FFF2-40B4-BE49-F238E27FC236}">
                <a16:creationId xmlns:a16="http://schemas.microsoft.com/office/drawing/2014/main" id="{0DF3AFDD-E0D4-8730-A112-A8ABC22265CE}"/>
              </a:ext>
            </a:extLst>
          </p:cNvPr>
          <p:cNvSpPr txBox="1"/>
          <p:nvPr/>
        </p:nvSpPr>
        <p:spPr>
          <a:xfrm>
            <a:off x="5457130" y="1061937"/>
            <a:ext cx="2873549" cy="5416868"/>
          </a:xfrm>
          <a:prstGeom prst="rect">
            <a:avLst/>
          </a:prstGeom>
          <a:noFill/>
        </p:spPr>
        <p:txBody>
          <a:bodyPr wrap="square" lIns="0" tIns="0" rIns="0" bIns="0" rtlCol="0">
            <a:spAutoFit/>
          </a:bodyPr>
          <a:lstStyle/>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1. Enhanced Employability: </a:t>
            </a:r>
            <a:r>
              <a:rPr lang="en-US" sz="1100" dirty="0">
                <a:latin typeface="Lato" panose="020F0502020204030203" pitchFamily="34" charset="0"/>
                <a:ea typeface="Lato" panose="020F0502020204030203" pitchFamily="34" charset="0"/>
                <a:cs typeface="Lato" panose="020F0502020204030203" pitchFamily="34" charset="0"/>
              </a:rPr>
              <a:t>Agile certification is highly regarded in the job market. It equips students with skills that are in demand, making them more attractive to potential employers.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2. Improved Project Management Skills: </a:t>
            </a:r>
            <a:r>
              <a:rPr lang="en-US" sz="1100" dirty="0">
                <a:latin typeface="Lato" panose="020F0502020204030203" pitchFamily="34" charset="0"/>
                <a:ea typeface="Lato" panose="020F0502020204030203" pitchFamily="34" charset="0"/>
                <a:cs typeface="Lato" panose="020F0502020204030203" pitchFamily="34" charset="0"/>
              </a:rPr>
              <a:t>Agile practices focus on aiding Students learn how to manage projects effectively, handle changing requirements, and deliver high-quality results.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3. Real-World Experience: </a:t>
            </a:r>
            <a:r>
              <a:rPr lang="en-US" sz="1100" dirty="0">
                <a:latin typeface="Lato" panose="020F0502020204030203" pitchFamily="34" charset="0"/>
                <a:ea typeface="Lato" panose="020F0502020204030203" pitchFamily="34" charset="0"/>
                <a:cs typeface="Lato" panose="020F0502020204030203" pitchFamily="34" charset="0"/>
              </a:rPr>
              <a:t>Agile training with its hands-on experience is invaluable towards preparing students for the challenges they get to face in their further careers.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4. Collaboration and Teamwork: </a:t>
            </a:r>
            <a:r>
              <a:rPr lang="en-US" sz="1100" dirty="0">
                <a:latin typeface="Lato" panose="020F0502020204030203" pitchFamily="34" charset="0"/>
                <a:ea typeface="Lato" panose="020F0502020204030203" pitchFamily="34" charset="0"/>
                <a:cs typeface="Lato" panose="020F0502020204030203" pitchFamily="34" charset="0"/>
              </a:rPr>
              <a:t>these Agile key emphases enable students develop strong interpersonal skills, learning how to work effectively in teams and manage team dynamics.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5. Adaptability and Flexibility: </a:t>
            </a:r>
            <a:r>
              <a:rPr lang="en-US" sz="1100" dirty="0">
                <a:latin typeface="Lato" panose="020F0502020204030203" pitchFamily="34" charset="0"/>
                <a:ea typeface="Lato" panose="020F0502020204030203" pitchFamily="34" charset="0"/>
                <a:cs typeface="Lato" panose="020F0502020204030203" pitchFamily="34" charset="0"/>
              </a:rPr>
              <a:t>these Agile methodologies teach students to how to respond to changes quickly and efficiently, a crucial skill in today’s fast-paced work environment.</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6. Innovation and Continuous Improvement: </a:t>
            </a:r>
            <a:r>
              <a:rPr lang="en-US" sz="1100" dirty="0">
                <a:latin typeface="Lato" panose="020F0502020204030203" pitchFamily="34" charset="0"/>
                <a:ea typeface="Lato" panose="020F0502020204030203" pitchFamily="34" charset="0"/>
                <a:cs typeface="Lato" panose="020F0502020204030203" pitchFamily="34" charset="0"/>
              </a:rPr>
              <a:t>Agile promoting these culture supports students to constantly evaluate and improve their processes, leading to better outcomes.</a:t>
            </a:r>
          </a:p>
        </p:txBody>
      </p:sp>
    </p:spTree>
    <p:extLst>
      <p:ext uri="{BB962C8B-B14F-4D97-AF65-F5344CB8AC3E}">
        <p14:creationId xmlns:p14="http://schemas.microsoft.com/office/powerpoint/2010/main" val="540721962"/>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750"/>
                                        <p:tgtEl>
                                          <p:spTgt spid="23"/>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634" r="4634"/>
          <a:stretch/>
        </p:blipFill>
        <p:spPr>
          <a:xfrm>
            <a:off x="0" y="12332"/>
            <a:ext cx="5361272" cy="6845668"/>
          </a:xfrm>
        </p:spPr>
      </p:pic>
      <p:sp>
        <p:nvSpPr>
          <p:cNvPr id="4" name="Freeform 25"/>
          <p:cNvSpPr>
            <a:spLocks/>
          </p:cNvSpPr>
          <p:nvPr/>
        </p:nvSpPr>
        <p:spPr bwMode="auto">
          <a:xfrm flipH="1">
            <a:off x="2864881" y="0"/>
            <a:ext cx="2813245" cy="6858000"/>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rgbClr val="002060">
              <a:alpha val="80000"/>
            </a:srgb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19" name="Freeform 5"/>
          <p:cNvSpPr>
            <a:spLocks/>
          </p:cNvSpPr>
          <p:nvPr/>
        </p:nvSpPr>
        <p:spPr bwMode="auto">
          <a:xfrm flipH="1">
            <a:off x="3642782" y="1569573"/>
            <a:ext cx="1081016" cy="2401160"/>
          </a:xfrm>
          <a:custGeom>
            <a:avLst/>
            <a:gdLst>
              <a:gd name="T0" fmla="*/ 438 w 547"/>
              <a:gd name="T1" fmla="*/ 0 h 1215"/>
              <a:gd name="T2" fmla="*/ 0 w 547"/>
              <a:gd name="T3" fmla="*/ 1215 h 1215"/>
              <a:gd name="T4" fmla="*/ 108 w 547"/>
              <a:gd name="T5" fmla="*/ 1215 h 1215"/>
              <a:gd name="T6" fmla="*/ 547 w 547"/>
              <a:gd name="T7" fmla="*/ 0 h 1215"/>
              <a:gd name="T8" fmla="*/ 438 w 547"/>
              <a:gd name="T9" fmla="*/ 0 h 1215"/>
            </a:gdLst>
            <a:ahLst/>
            <a:cxnLst>
              <a:cxn ang="0">
                <a:pos x="T0" y="T1"/>
              </a:cxn>
              <a:cxn ang="0">
                <a:pos x="T2" y="T3"/>
              </a:cxn>
              <a:cxn ang="0">
                <a:pos x="T4" y="T5"/>
              </a:cxn>
              <a:cxn ang="0">
                <a:pos x="T6" y="T7"/>
              </a:cxn>
              <a:cxn ang="0">
                <a:pos x="T8" y="T9"/>
              </a:cxn>
            </a:cxnLst>
            <a:rect l="0" t="0" r="r" b="b"/>
            <a:pathLst>
              <a:path w="547" h="1215">
                <a:moveTo>
                  <a:pt x="438" y="0"/>
                </a:moveTo>
                <a:lnTo>
                  <a:pt x="0" y="1215"/>
                </a:lnTo>
                <a:lnTo>
                  <a:pt x="108" y="1215"/>
                </a:lnTo>
                <a:lnTo>
                  <a:pt x="547" y="0"/>
                </a:lnTo>
                <a:lnTo>
                  <a:pt x="438" y="0"/>
                </a:lnTo>
                <a:close/>
              </a:path>
            </a:pathLst>
          </a:custGeom>
          <a:solidFill>
            <a:srgbClr val="C00000">
              <a:alpha val="80000"/>
            </a:srgbClr>
          </a:solidFill>
          <a:ln>
            <a:noFill/>
          </a:ln>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02" y="-91410"/>
            <a:ext cx="1601662" cy="1660983"/>
          </a:xfrm>
          <a:prstGeom prst="rect">
            <a:avLst/>
          </a:prstGeom>
        </p:spPr>
      </p:pic>
      <p:sp>
        <p:nvSpPr>
          <p:cNvPr id="3" name="TextBox 2">
            <a:extLst>
              <a:ext uri="{FF2B5EF4-FFF2-40B4-BE49-F238E27FC236}">
                <a16:creationId xmlns:a16="http://schemas.microsoft.com/office/drawing/2014/main" id="{9A0B28F6-1648-9D3E-338D-62B428DA1AAA}"/>
              </a:ext>
            </a:extLst>
          </p:cNvPr>
          <p:cNvSpPr txBox="1"/>
          <p:nvPr/>
        </p:nvSpPr>
        <p:spPr>
          <a:xfrm>
            <a:off x="11507006" y="6315861"/>
            <a:ext cx="542698" cy="379656"/>
          </a:xfrm>
          <a:prstGeom prst="rect">
            <a:avLst/>
          </a:prstGeom>
          <a:noFill/>
        </p:spPr>
        <p:txBody>
          <a:bodyPr wrap="square" rtlCol="0">
            <a:spAutoFit/>
          </a:bodyPr>
          <a:lstStyle/>
          <a:p>
            <a:pPr defTabSz="914377"/>
            <a:r>
              <a:rPr lang="en-US" sz="1867" b="1" dirty="0">
                <a:solidFill>
                  <a:prstClr val="white">
                    <a:lumMod val="75000"/>
                  </a:prstClr>
                </a:solidFill>
                <a:latin typeface="Lato" panose="020F0502020204030203" pitchFamily="34" charset="0"/>
                <a:ea typeface="Lato" panose="020F0502020204030203" pitchFamily="34" charset="0"/>
                <a:cs typeface="Lato" panose="020F0502020204030203" pitchFamily="34" charset="0"/>
              </a:rPr>
              <a:t>11</a:t>
            </a:r>
          </a:p>
        </p:txBody>
      </p:sp>
      <p:sp>
        <p:nvSpPr>
          <p:cNvPr id="7" name="TextBox 6">
            <a:extLst>
              <a:ext uri="{FF2B5EF4-FFF2-40B4-BE49-F238E27FC236}">
                <a16:creationId xmlns:a16="http://schemas.microsoft.com/office/drawing/2014/main" id="{E1CCCBBE-0B37-E7F2-8EE5-F314DF26D4EE}"/>
              </a:ext>
            </a:extLst>
          </p:cNvPr>
          <p:cNvSpPr txBox="1"/>
          <p:nvPr/>
        </p:nvSpPr>
        <p:spPr>
          <a:xfrm>
            <a:off x="5196021" y="402510"/>
            <a:ext cx="5972721" cy="417037"/>
          </a:xfrm>
          <a:prstGeom prst="rect">
            <a:avLst/>
          </a:prstGeom>
          <a:noFill/>
        </p:spPr>
        <p:txBody>
          <a:bodyPr wrap="square" lIns="0" tIns="0" rIns="0" bIns="0" rtlCol="0">
            <a:spAutoFit/>
          </a:bodyPr>
          <a:lstStyle/>
          <a:p>
            <a:pPr defTabSz="914377">
              <a:lnSpc>
                <a:spcPts val="3200"/>
              </a:lnSpc>
            </a:pPr>
            <a:r>
              <a:rPr lang="en-US" sz="2000" b="1" cap="all" spc="67" dirty="0">
                <a:solidFill>
                  <a:schemeClr val="tx1">
                    <a:lumMod val="50000"/>
                    <a:lumOff val="50000"/>
                  </a:schemeClr>
                </a:solidFill>
                <a:latin typeface="Lato Black" panose="020F0A02020204030203" pitchFamily="34" charset="0"/>
              </a:rPr>
              <a:t>BENEFITS</a:t>
            </a:r>
            <a:r>
              <a:rPr lang="en-US" sz="2000" b="1" cap="all" spc="67" dirty="0">
                <a:solidFill>
                  <a:srgbClr val="C00000"/>
                </a:solidFill>
                <a:latin typeface="Lato Black" panose="020F0A02020204030203" pitchFamily="34" charset="0"/>
              </a:rPr>
              <a:t> TO institute’ administrators</a:t>
            </a:r>
            <a:r>
              <a:rPr lang="en-US" sz="4000" b="1" cap="all" spc="67" dirty="0">
                <a:solidFill>
                  <a:srgbClr val="C00000"/>
                </a:solidFill>
                <a:latin typeface="Lato Black" panose="020F0A02020204030203" pitchFamily="34" charset="0"/>
              </a:rPr>
              <a:t>?</a:t>
            </a:r>
          </a:p>
        </p:txBody>
      </p:sp>
      <p:cxnSp>
        <p:nvCxnSpPr>
          <p:cNvPr id="8" name="Straight Connector 7">
            <a:extLst>
              <a:ext uri="{FF2B5EF4-FFF2-40B4-BE49-F238E27FC236}">
                <a16:creationId xmlns:a16="http://schemas.microsoft.com/office/drawing/2014/main" id="{A5D15D82-F840-ED84-2B27-68A57D324F20}"/>
              </a:ext>
            </a:extLst>
          </p:cNvPr>
          <p:cNvCxnSpPr>
            <a:cxnSpLocks/>
          </p:cNvCxnSpPr>
          <p:nvPr/>
        </p:nvCxnSpPr>
        <p:spPr>
          <a:xfrm>
            <a:off x="5179931" y="862775"/>
            <a:ext cx="3155547" cy="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6F3D072-3EEE-1692-9DDD-56271DAD9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4105" y="-76982"/>
            <a:ext cx="1102668" cy="1267097"/>
          </a:xfrm>
          <a:prstGeom prst="rect">
            <a:avLst/>
          </a:prstGeom>
        </p:spPr>
      </p:pic>
      <p:sp>
        <p:nvSpPr>
          <p:cNvPr id="11" name="TextBox 10">
            <a:extLst>
              <a:ext uri="{FF2B5EF4-FFF2-40B4-BE49-F238E27FC236}">
                <a16:creationId xmlns:a16="http://schemas.microsoft.com/office/drawing/2014/main" id="{CF8FDAF4-E02E-7294-312F-8EA4D3D8D767}"/>
              </a:ext>
            </a:extLst>
          </p:cNvPr>
          <p:cNvSpPr txBox="1"/>
          <p:nvPr/>
        </p:nvSpPr>
        <p:spPr>
          <a:xfrm>
            <a:off x="8562206" y="1087234"/>
            <a:ext cx="3145827" cy="4739759"/>
          </a:xfrm>
          <a:prstGeom prst="rect">
            <a:avLst/>
          </a:prstGeom>
          <a:noFill/>
        </p:spPr>
        <p:txBody>
          <a:bodyPr wrap="square" lIns="0" tIns="0" rIns="0" bIns="0" rtlCol="0">
            <a:spAutoFit/>
          </a:bodyPr>
          <a:lstStyle/>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6. Improved Project Management:</a:t>
            </a:r>
          </a:p>
          <a:p>
            <a:r>
              <a:rPr lang="en-US" sz="1100" dirty="0">
                <a:latin typeface="Lato" panose="020F0502020204030203" pitchFamily="34" charset="0"/>
                <a:ea typeface="Lato" panose="020F0502020204030203" pitchFamily="34" charset="0"/>
                <a:cs typeface="Lato" panose="020F0502020204030203" pitchFamily="34" charset="0"/>
              </a:rPr>
              <a:t>   - With Agile training, administrators better manage projects, ensuring they are completed </a:t>
            </a:r>
          </a:p>
          <a:p>
            <a:r>
              <a:rPr lang="en-US" sz="1100" dirty="0">
                <a:latin typeface="Lato" panose="020F0502020204030203" pitchFamily="34" charset="0"/>
                <a:ea typeface="Lato" panose="020F0502020204030203" pitchFamily="34" charset="0"/>
                <a:cs typeface="Lato" panose="020F0502020204030203" pitchFamily="34" charset="0"/>
              </a:rPr>
              <a:t>on time and within budget while meeting all the requirements and quality standards.</a:t>
            </a:r>
          </a:p>
          <a:p>
            <a:endPar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endParaRP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7. Enhanced Problem-Solving Skills:</a:t>
            </a:r>
          </a:p>
          <a:p>
            <a:r>
              <a:rPr lang="en-US" sz="1100" dirty="0">
                <a:latin typeface="Lato" panose="020F0502020204030203" pitchFamily="34" charset="0"/>
                <a:ea typeface="Lato" panose="020F0502020204030203" pitchFamily="34" charset="0"/>
                <a:cs typeface="Lato" panose="020F0502020204030203" pitchFamily="34" charset="0"/>
              </a:rPr>
              <a:t>   - Agile practices encourage a proactive approach to problem-solving, helping administrators identify and address issues before they escalate.</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8. Alignment with Modern Educational Trends:</a:t>
            </a:r>
          </a:p>
          <a:p>
            <a:r>
              <a:rPr lang="en-US" sz="1100" dirty="0">
                <a:latin typeface="Lato" panose="020F0502020204030203" pitchFamily="34" charset="0"/>
                <a:ea typeface="Lato" panose="020F0502020204030203" pitchFamily="34" charset="0"/>
                <a:cs typeface="Lato" panose="020F0502020204030203" pitchFamily="34" charset="0"/>
              </a:rPr>
              <a:t>   - Agile methodologies align with contemporary educational trends, such as digital transformation and personalized learning, helping institutions stay relevant and competitive.</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9. Increased Stakeholder Satisfaction:</a:t>
            </a:r>
          </a:p>
          <a:p>
            <a:r>
              <a:rPr lang="en-US" sz="1100" dirty="0">
                <a:latin typeface="Lato" panose="020F0502020204030203" pitchFamily="34" charset="0"/>
                <a:ea typeface="Lato" panose="020F0502020204030203" pitchFamily="34" charset="0"/>
                <a:cs typeface="Lato" panose="020F0502020204030203" pitchFamily="34" charset="0"/>
              </a:rPr>
              <a:t>   - By implementing Agile practices, administrators get to improve satisfaction among students, parents, faculty, and other stakeholders through more responsive and efficient administration.</a:t>
            </a:r>
          </a:p>
          <a:p>
            <a:r>
              <a:rPr lang="en-US" sz="1100" dirty="0">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10. Continuous Improvement Culture:</a:t>
            </a:r>
          </a:p>
          <a:p>
            <a:r>
              <a:rPr lang="en-US" sz="1100" dirty="0">
                <a:latin typeface="Lato" panose="020F0502020204030203" pitchFamily="34" charset="0"/>
                <a:ea typeface="Lato" panose="020F0502020204030203" pitchFamily="34" charset="0"/>
                <a:cs typeface="Lato" panose="020F0502020204030203" pitchFamily="34" charset="0"/>
              </a:rPr>
              <a:t>    - Agile promotes a culture of constant progress, encouraging administrators to regularly assess and enhance their processes, policies, and practices.</a:t>
            </a:r>
          </a:p>
        </p:txBody>
      </p:sp>
      <p:sp>
        <p:nvSpPr>
          <p:cNvPr id="13" name="TextBox 12">
            <a:extLst>
              <a:ext uri="{FF2B5EF4-FFF2-40B4-BE49-F238E27FC236}">
                <a16:creationId xmlns:a16="http://schemas.microsoft.com/office/drawing/2014/main" id="{16CE7D88-E88A-0F1C-DFA2-5DB01F7E609F}"/>
              </a:ext>
            </a:extLst>
          </p:cNvPr>
          <p:cNvSpPr txBox="1"/>
          <p:nvPr/>
        </p:nvSpPr>
        <p:spPr>
          <a:xfrm>
            <a:off x="5279066" y="1158187"/>
            <a:ext cx="3025717" cy="4570482"/>
          </a:xfrm>
          <a:prstGeom prst="rect">
            <a:avLst/>
          </a:prstGeom>
          <a:noFill/>
        </p:spPr>
        <p:txBody>
          <a:bodyPr wrap="square" lIns="0" tIns="0" rIns="0" bIns="0" rtlCol="0">
            <a:spAutoFit/>
          </a:bodyPr>
          <a:lstStyle/>
          <a:p>
            <a:pPr algn="r"/>
            <a:r>
              <a:rPr lang="en-US" sz="1100" dirty="0">
                <a:latin typeface="Lato" panose="020F0502020204030203" pitchFamily="34" charset="0"/>
                <a:ea typeface="Lato" panose="020F0502020204030203" pitchFamily="34" charset="0"/>
                <a:cs typeface="Lato" panose="020F0502020204030203" pitchFamily="34" charset="0"/>
              </a:rPr>
              <a:t>1. </a:t>
            </a: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Enhanced Leadership &amp; Management Skills:</a:t>
            </a:r>
          </a:p>
          <a:p>
            <a:pPr algn="r"/>
            <a:r>
              <a:rPr lang="en-US" sz="1100" dirty="0">
                <a:latin typeface="Lato" panose="020F0502020204030203" pitchFamily="34" charset="0"/>
                <a:ea typeface="Lato" panose="020F0502020204030203" pitchFamily="34" charset="0"/>
                <a:cs typeface="Lato" panose="020F0502020204030203" pitchFamily="34" charset="0"/>
              </a:rPr>
              <a:t>   - Agile training focuses on developing strong leadership and management skills, enabling the school administrators effectively lead teams, manage projects, and aid informed decisions.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2. Improved Efficiency and Productivity:</a:t>
            </a:r>
          </a:p>
          <a:p>
            <a:pPr algn="r"/>
            <a:r>
              <a:rPr lang="en-US" sz="1100" dirty="0">
                <a:latin typeface="Lato" panose="020F0502020204030203" pitchFamily="34" charset="0"/>
                <a:ea typeface="Lato" panose="020F0502020204030203" pitchFamily="34" charset="0"/>
                <a:cs typeface="Lato" panose="020F0502020204030203" pitchFamily="34" charset="0"/>
              </a:rPr>
              <a:t>   - Agile emphasizes on iterative processes, continuous feedback, and adaptability. This </a:t>
            </a:r>
          </a:p>
          <a:p>
            <a:pPr algn="r"/>
            <a:r>
              <a:rPr lang="en-US" sz="1100" dirty="0">
                <a:latin typeface="Lato" panose="020F0502020204030203" pitchFamily="34" charset="0"/>
                <a:ea typeface="Lato" panose="020F0502020204030203" pitchFamily="34" charset="0"/>
                <a:cs typeface="Lato" panose="020F0502020204030203" pitchFamily="34" charset="0"/>
              </a:rPr>
              <a:t>leads to more efficient workflows and higher productivity within the educational institutes.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3. Better Resource Management:</a:t>
            </a:r>
          </a:p>
          <a:p>
            <a:pPr algn="r"/>
            <a:r>
              <a:rPr lang="en-US" sz="1100" dirty="0">
                <a:latin typeface="Lato" panose="020F0502020204030203" pitchFamily="34" charset="0"/>
                <a:ea typeface="Lato" panose="020F0502020204030203" pitchFamily="34" charset="0"/>
                <a:cs typeface="Lato" panose="020F0502020204030203" pitchFamily="34" charset="0"/>
              </a:rPr>
              <a:t>   - Agile practices help in optimizing resource allocation, ensuring time, money and personnel </a:t>
            </a:r>
          </a:p>
          <a:p>
            <a:pPr algn="r"/>
            <a:r>
              <a:rPr lang="en-US" sz="1100" dirty="0">
                <a:latin typeface="Lato" panose="020F0502020204030203" pitchFamily="34" charset="0"/>
                <a:ea typeface="Lato" panose="020F0502020204030203" pitchFamily="34" charset="0"/>
                <a:cs typeface="Lato" panose="020F0502020204030203" pitchFamily="34" charset="0"/>
              </a:rPr>
              <a:t>are used effectively to achieve institutional goals.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4. Enhanced Collaboration &amp; Communication:</a:t>
            </a:r>
          </a:p>
          <a:p>
            <a:pPr algn="r"/>
            <a:r>
              <a:rPr lang="en-US" sz="1100" dirty="0">
                <a:latin typeface="Lato" panose="020F0502020204030203" pitchFamily="34" charset="0"/>
                <a:ea typeface="Lato" panose="020F0502020204030203" pitchFamily="34" charset="0"/>
                <a:cs typeface="Lato" panose="020F0502020204030203" pitchFamily="34" charset="0"/>
              </a:rPr>
              <a:t>   - Agile fosters a culture of collaboration and open communication, which improves teamwork among faculty, staff, and students.</a:t>
            </a:r>
          </a:p>
          <a:p>
            <a:pPr algn="r"/>
            <a:r>
              <a:rPr lang="en-US" sz="1100" dirty="0">
                <a:latin typeface="Lato" panose="020F0502020204030203" pitchFamily="34" charset="0"/>
                <a:ea typeface="Lato" panose="020F0502020204030203" pitchFamily="34" charset="0"/>
                <a:cs typeface="Lato" panose="020F0502020204030203" pitchFamily="34" charset="0"/>
              </a:rPr>
              <a:t> </a:t>
            </a:r>
          </a:p>
          <a:p>
            <a:pPr algn="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5. Adaptability to Change:</a:t>
            </a:r>
          </a:p>
          <a:p>
            <a:pPr algn="r"/>
            <a:r>
              <a:rPr lang="en-US" sz="1100" dirty="0">
                <a:latin typeface="Lato" panose="020F0502020204030203" pitchFamily="34" charset="0"/>
                <a:ea typeface="Lato" panose="020F0502020204030203" pitchFamily="34" charset="0"/>
                <a:cs typeface="Lato" panose="020F0502020204030203" pitchFamily="34" charset="0"/>
              </a:rPr>
              <a:t>   - Agile teaches administrators to be flexible and responsive to changes, which is crucial in the dynamic educational environment.</a:t>
            </a:r>
          </a:p>
        </p:txBody>
      </p:sp>
      <p:sp>
        <p:nvSpPr>
          <p:cNvPr id="18" name="TextBox 17">
            <a:extLst>
              <a:ext uri="{FF2B5EF4-FFF2-40B4-BE49-F238E27FC236}">
                <a16:creationId xmlns:a16="http://schemas.microsoft.com/office/drawing/2014/main" id="{B93100DC-68D0-A9C4-BCC1-5D30C326CEE9}"/>
              </a:ext>
            </a:extLst>
          </p:cNvPr>
          <p:cNvSpPr txBox="1"/>
          <p:nvPr/>
        </p:nvSpPr>
        <p:spPr>
          <a:xfrm>
            <a:off x="5583637" y="5884725"/>
            <a:ext cx="6097604" cy="600164"/>
          </a:xfrm>
          <a:prstGeom prst="rect">
            <a:avLst/>
          </a:prstGeom>
          <a:noFill/>
        </p:spPr>
        <p:txBody>
          <a:bodyPr wrap="square">
            <a:spAutoFit/>
          </a:bodyPr>
          <a:lstStyle/>
          <a:p>
            <a:pPr algn="ctr"/>
            <a:r>
              <a:rPr lang="en-US" sz="11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These benefits gets to help the Educational &amp; Corporate Administrators create a more dynamic, efficient, and responsive education/work environment, ultimately leading to better educational outcomes and institutional success.</a:t>
            </a:r>
          </a:p>
        </p:txBody>
      </p:sp>
    </p:spTree>
    <p:extLst>
      <p:ext uri="{BB962C8B-B14F-4D97-AF65-F5344CB8AC3E}">
        <p14:creationId xmlns:p14="http://schemas.microsoft.com/office/powerpoint/2010/main" val="48472656"/>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heckerboard(across)">
                                      <p:cBhvr>
                                        <p:cTn id="15" dur="500"/>
                                        <p:tgtEl>
                                          <p:spTgt spid="4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750"/>
                                        <p:tgtEl>
                                          <p:spTgt spid="7"/>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325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7"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8" r="378"/>
          <a:stretch/>
        </p:blipFill>
        <p:spPr>
          <a:xfrm>
            <a:off x="2329314" y="-1"/>
            <a:ext cx="9862686" cy="6857988"/>
          </a:xfrm>
        </p:spPr>
      </p:pic>
      <p:sp>
        <p:nvSpPr>
          <p:cNvPr id="18" name="Freeform 23"/>
          <p:cNvSpPr>
            <a:spLocks/>
          </p:cNvSpPr>
          <p:nvPr/>
        </p:nvSpPr>
        <p:spPr bwMode="auto">
          <a:xfrm flipH="1">
            <a:off x="-4" y="0"/>
            <a:ext cx="9862686" cy="6858000"/>
          </a:xfrm>
          <a:custGeom>
            <a:avLst/>
            <a:gdLst>
              <a:gd name="T0" fmla="*/ 0 w 2720"/>
              <a:gd name="T1" fmla="*/ 2996 h 2996"/>
              <a:gd name="T2" fmla="*/ 2720 w 2720"/>
              <a:gd name="T3" fmla="*/ 2996 h 2996"/>
              <a:gd name="T4" fmla="*/ 2720 w 2720"/>
              <a:gd name="T5" fmla="*/ 0 h 2996"/>
              <a:gd name="T6" fmla="*/ 1080 w 2720"/>
              <a:gd name="T7" fmla="*/ 0 h 2996"/>
              <a:gd name="T8" fmla="*/ 0 w 2720"/>
              <a:gd name="T9" fmla="*/ 2996 h 2996"/>
            </a:gdLst>
            <a:ahLst/>
            <a:cxnLst>
              <a:cxn ang="0">
                <a:pos x="T0" y="T1"/>
              </a:cxn>
              <a:cxn ang="0">
                <a:pos x="T2" y="T3"/>
              </a:cxn>
              <a:cxn ang="0">
                <a:pos x="T4" y="T5"/>
              </a:cxn>
              <a:cxn ang="0">
                <a:pos x="T6" y="T7"/>
              </a:cxn>
              <a:cxn ang="0">
                <a:pos x="T8" y="T9"/>
              </a:cxn>
            </a:cxnLst>
            <a:rect l="0" t="0" r="r" b="b"/>
            <a:pathLst>
              <a:path w="2720" h="2996">
                <a:moveTo>
                  <a:pt x="0" y="2996"/>
                </a:moveTo>
                <a:lnTo>
                  <a:pt x="2720" y="2996"/>
                </a:lnTo>
                <a:lnTo>
                  <a:pt x="2720" y="0"/>
                </a:lnTo>
                <a:lnTo>
                  <a:pt x="1080" y="0"/>
                </a:lnTo>
                <a:lnTo>
                  <a:pt x="0" y="2996"/>
                </a:lnTo>
                <a:close/>
              </a:path>
            </a:pathLst>
          </a:custGeom>
          <a:solidFill>
            <a:schemeClr val="accent1"/>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en-US" dirty="0">
              <a:solidFill>
                <a:prstClr val="black"/>
              </a:solidFill>
              <a:latin typeface="Calibri" panose="020F0502020204030204"/>
            </a:endParaRPr>
          </a:p>
        </p:txBody>
      </p:sp>
      <p:sp>
        <p:nvSpPr>
          <p:cNvPr id="15" name="TextBox 14"/>
          <p:cNvSpPr txBox="1"/>
          <p:nvPr/>
        </p:nvSpPr>
        <p:spPr>
          <a:xfrm>
            <a:off x="504720" y="6384926"/>
            <a:ext cx="4480323" cy="174343"/>
          </a:xfrm>
          <a:prstGeom prst="rect">
            <a:avLst/>
          </a:prstGeom>
          <a:noFill/>
        </p:spPr>
        <p:txBody>
          <a:bodyPr wrap="square" lIns="0" tIns="0" rIns="0" bIns="0" rtlCol="0">
            <a:spAutoFit/>
          </a:bodyPr>
          <a:lstStyle/>
          <a:p>
            <a:pPr algn="ctr" defTabSz="914377"/>
            <a:r>
              <a:rPr lang="en-US" sz="1133" b="1" spc="800" dirty="0">
                <a:solidFill>
                  <a:prstClr val="white"/>
                </a:solidFill>
                <a:latin typeface="Lato" panose="020F0502020204030203" pitchFamily="34" charset="0"/>
              </a:rPr>
              <a:t>WWW.AGILEMASTERS.ORG</a:t>
            </a:r>
          </a:p>
        </p:txBody>
      </p:sp>
      <p:sp>
        <p:nvSpPr>
          <p:cNvPr id="2" name="TextBox 1">
            <a:extLst>
              <a:ext uri="{FF2B5EF4-FFF2-40B4-BE49-F238E27FC236}">
                <a16:creationId xmlns:a16="http://schemas.microsoft.com/office/drawing/2014/main" id="{107D284F-8860-0560-09BE-A8B0026749A5}"/>
              </a:ext>
            </a:extLst>
          </p:cNvPr>
          <p:cNvSpPr txBox="1"/>
          <p:nvPr/>
        </p:nvSpPr>
        <p:spPr>
          <a:xfrm>
            <a:off x="3697430" y="1525984"/>
            <a:ext cx="3300488" cy="4662815"/>
          </a:xfrm>
          <a:prstGeom prst="rect">
            <a:avLst/>
          </a:prstGeom>
          <a:noFill/>
        </p:spPr>
        <p:txBody>
          <a:bodyPr wrap="square" lIns="0" tIns="0" rIns="0" bIns="0" rtlCol="0">
            <a:spAutoFit/>
          </a:bodyPr>
          <a:lstStyle/>
          <a:p>
            <a:r>
              <a:rPr lang="en-US" sz="1300" b="1" dirty="0">
                <a:solidFill>
                  <a:schemeClr val="bg1"/>
                </a:solidFill>
                <a:latin typeface="Lato" panose="020F0502020204030203" pitchFamily="34" charset="0"/>
                <a:ea typeface="Lato" panose="020F0502020204030203" pitchFamily="34" charset="0"/>
                <a:cs typeface="Lato" panose="020F0502020204030203" pitchFamily="34" charset="0"/>
              </a:rPr>
              <a:t># In Relation to the Economy:</a:t>
            </a:r>
          </a:p>
          <a:p>
            <a:pPr marL="228600" indent="-228600">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Skill Development: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Increasing the number of professionals with Agile skills helps close skill gaps in the Country’ IT and Business sectors.</a:t>
            </a:r>
          </a:p>
          <a:p>
            <a:pPr marL="228600" indent="-228600">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Innovation Boost: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Agile practices foster innovation and efficiency, potentially leading to the growth of new businesses in the system and successful startups.</a:t>
            </a:r>
          </a:p>
          <a:p>
            <a:pPr marL="228600" indent="-228600">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Economic Growth: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With a more skilled workforce, companies get to operate more effectively, contributing to overall economic growth.</a:t>
            </a:r>
          </a:p>
          <a:p>
            <a:endParaRPr lang="en-US" sz="1300" b="1"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1300" b="1" dirty="0">
                <a:solidFill>
                  <a:schemeClr val="bg1"/>
                </a:solidFill>
                <a:latin typeface="Lato" panose="020F0502020204030203" pitchFamily="34" charset="0"/>
                <a:ea typeface="Lato" panose="020F0502020204030203" pitchFamily="34" charset="0"/>
                <a:cs typeface="Lato" panose="020F0502020204030203" pitchFamily="34" charset="0"/>
              </a:rPr>
              <a:t># In Relation to the Academic Community:</a:t>
            </a:r>
          </a:p>
          <a:p>
            <a:pPr marL="228600" indent="-228600">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Research Opportunities: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Agile methodologies open new areas for academic research and publications.</a:t>
            </a:r>
          </a:p>
          <a:p>
            <a:pPr marL="228600" indent="-228600">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Faculty Development: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Professors &amp; lecturers get to enhance their own skills &amp; knowledge, which they overtime pass on to the students.</a:t>
            </a:r>
          </a:p>
          <a:p>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Introduction of Agile professional training program in universities significantly contributes to the development of skilled, adaptable, and competitive workforce, which benefits the students, universities, economy, and broader academic community at large.</a:t>
            </a:r>
          </a:p>
        </p:txBody>
      </p:sp>
      <p:sp>
        <p:nvSpPr>
          <p:cNvPr id="3" name="TextBox 2">
            <a:extLst>
              <a:ext uri="{FF2B5EF4-FFF2-40B4-BE49-F238E27FC236}">
                <a16:creationId xmlns:a16="http://schemas.microsoft.com/office/drawing/2014/main" id="{32CB909E-0EDB-D941-7D9D-27DDF42AA2BB}"/>
              </a:ext>
            </a:extLst>
          </p:cNvPr>
          <p:cNvSpPr txBox="1"/>
          <p:nvPr/>
        </p:nvSpPr>
        <p:spPr>
          <a:xfrm>
            <a:off x="312577" y="1540793"/>
            <a:ext cx="3155547" cy="4462760"/>
          </a:xfrm>
          <a:prstGeom prst="rect">
            <a:avLst/>
          </a:prstGeom>
          <a:noFill/>
        </p:spPr>
        <p:txBody>
          <a:bodyPr wrap="square" lIns="0" tIns="0" rIns="0" bIns="0" rtlCol="0">
            <a:spAutoFit/>
          </a:bodyPr>
          <a:lstStyle/>
          <a:p>
            <a:pPr algn="r"/>
            <a:r>
              <a:rPr lang="en-US" sz="1300" b="1" dirty="0">
                <a:solidFill>
                  <a:schemeClr val="bg1"/>
                </a:solidFill>
                <a:latin typeface="Lato" panose="020F0502020204030203" pitchFamily="34" charset="0"/>
                <a:ea typeface="Lato" panose="020F0502020204030203" pitchFamily="34" charset="0"/>
                <a:cs typeface="Lato" panose="020F0502020204030203" pitchFamily="34" charset="0"/>
              </a:rPr>
              <a:t># In Relation to Its Students:</a:t>
            </a:r>
          </a:p>
          <a:p>
            <a:pPr marL="228600" indent="-228600" algn="r">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Enhanced Employability: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Agile certification gets students at the institute more attractive to potential employers, as they are equipped with industry-relevant skills and practices.</a:t>
            </a:r>
          </a:p>
          <a:p>
            <a:pPr marL="228600" indent="-228600" algn="r">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Practical Skills: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the</a:t>
            </a:r>
            <a:r>
              <a:rPr lang="en-US" sz="11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Students gain hands-on experience with Agile methodologies, preparing them for real-world challenges in best project management and software development skills.</a:t>
            </a:r>
          </a:p>
          <a:p>
            <a:pPr marL="228600" indent="-228600" algn="r">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Competitive Advantage: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Agile certification set students at the institute apart from their peers, giving them a competitive edge in job markets.</a:t>
            </a:r>
          </a:p>
          <a:p>
            <a:pPr algn="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a:t>
            </a:r>
          </a:p>
          <a:p>
            <a:pPr algn="r"/>
            <a:r>
              <a:rPr lang="en-US" sz="1300" b="1" dirty="0">
                <a:solidFill>
                  <a:schemeClr val="bg1"/>
                </a:solidFill>
                <a:latin typeface="Lato" panose="020F0502020204030203" pitchFamily="34" charset="0"/>
                <a:ea typeface="Lato" panose="020F0502020204030203" pitchFamily="34" charset="0"/>
                <a:cs typeface="Lato" panose="020F0502020204030203" pitchFamily="34" charset="0"/>
              </a:rPr>
              <a:t># In Relation to the Institute:</a:t>
            </a:r>
          </a:p>
          <a:p>
            <a:pPr marL="228600" indent="-228600" algn="r">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Curriculum Modernization: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Integrating Agile training into the curriculum keeps the educational content current with the global industry standards and practices.</a:t>
            </a:r>
          </a:p>
          <a:p>
            <a:pPr marL="228600" indent="-228600" algn="r">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Industry Collaboration: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Universities can build stronger partnerships with businesses that value Agile practices, leading to potential internships, projects, &amp; funding opportunities.</a:t>
            </a:r>
          </a:p>
          <a:p>
            <a:pPr marL="228600" indent="-228600" algn="r">
              <a:buAutoNum type="arabicPeriod"/>
            </a:pP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Reputation Enhancement: </a:t>
            </a:r>
            <a:r>
              <a:rPr lang="en-US" sz="11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Offering Agile certification enhances the university’ reputation as a forward-thinking institution that prepares students for modern workforce.</a:t>
            </a:r>
          </a:p>
        </p:txBody>
      </p:sp>
      <p:pic>
        <p:nvPicPr>
          <p:cNvPr id="7" name="Picture 6">
            <a:extLst>
              <a:ext uri="{FF2B5EF4-FFF2-40B4-BE49-F238E27FC236}">
                <a16:creationId xmlns:a16="http://schemas.microsoft.com/office/drawing/2014/main" id="{9E3FF891-3306-C7BA-F267-86BDFE91C9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05" y="39220"/>
            <a:ext cx="1099458" cy="1312606"/>
          </a:xfrm>
          <a:prstGeom prst="rect">
            <a:avLst/>
          </a:prstGeom>
        </p:spPr>
      </p:pic>
      <p:sp>
        <p:nvSpPr>
          <p:cNvPr id="8" name="TextBox 7">
            <a:extLst>
              <a:ext uri="{FF2B5EF4-FFF2-40B4-BE49-F238E27FC236}">
                <a16:creationId xmlns:a16="http://schemas.microsoft.com/office/drawing/2014/main" id="{1FD97DEE-39DF-2171-8DF2-08A00AD5C798}"/>
              </a:ext>
            </a:extLst>
          </p:cNvPr>
          <p:cNvSpPr txBox="1"/>
          <p:nvPr/>
        </p:nvSpPr>
        <p:spPr>
          <a:xfrm>
            <a:off x="1505758" y="533139"/>
            <a:ext cx="4187464" cy="417037"/>
          </a:xfrm>
          <a:prstGeom prst="rect">
            <a:avLst/>
          </a:prstGeom>
          <a:noFill/>
        </p:spPr>
        <p:txBody>
          <a:bodyPr wrap="square" lIns="0" tIns="0" rIns="0" bIns="0" rtlCol="0">
            <a:spAutoFit/>
          </a:bodyPr>
          <a:lstStyle/>
          <a:p>
            <a:pPr defTabSz="914377">
              <a:lnSpc>
                <a:spcPts val="3200"/>
              </a:lnSpc>
            </a:pPr>
            <a:r>
              <a:rPr lang="en-US" sz="2000" b="1" cap="all" spc="67" dirty="0">
                <a:solidFill>
                  <a:schemeClr val="bg1"/>
                </a:solidFill>
                <a:latin typeface="Lato Black" panose="020F0A02020204030203" pitchFamily="34" charset="0"/>
              </a:rPr>
              <a:t>BENEFITS TO the university</a:t>
            </a:r>
            <a:r>
              <a:rPr lang="en-US" sz="4000" b="1" cap="all" spc="67" dirty="0">
                <a:solidFill>
                  <a:schemeClr val="bg1"/>
                </a:solidFill>
                <a:latin typeface="Lato Black" panose="020F0A02020204030203" pitchFamily="34" charset="0"/>
              </a:rPr>
              <a:t>?</a:t>
            </a:r>
          </a:p>
        </p:txBody>
      </p:sp>
      <p:cxnSp>
        <p:nvCxnSpPr>
          <p:cNvPr id="13" name="Straight Connector 12">
            <a:extLst>
              <a:ext uri="{FF2B5EF4-FFF2-40B4-BE49-F238E27FC236}">
                <a16:creationId xmlns:a16="http://schemas.microsoft.com/office/drawing/2014/main" id="{0FD1E415-874C-C268-FE11-77B50DCE6A08}"/>
              </a:ext>
            </a:extLst>
          </p:cNvPr>
          <p:cNvCxnSpPr>
            <a:cxnSpLocks/>
          </p:cNvCxnSpPr>
          <p:nvPr/>
        </p:nvCxnSpPr>
        <p:spPr>
          <a:xfrm>
            <a:off x="1501699" y="993404"/>
            <a:ext cx="3912512" cy="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893185"/>
      </p:ext>
    </p:extLst>
  </p:cSld>
  <p:clrMapOvr>
    <a:masterClrMapping/>
  </p:clrMapOvr>
  <mc:AlternateContent xmlns:mc="http://schemas.openxmlformats.org/markup-compatibility/2006" xmlns:p14="http://schemas.microsoft.com/office/powerpoint/2010/main">
    <mc:Choice Requires="p14">
      <p:transition p14:dur="250" advClick="0">
        <p:push dir="r"/>
      </p:transition>
    </mc:Choice>
    <mc:Fallback xmlns="">
      <p:transition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750"/>
                                        <p:tgtEl>
                                          <p:spTgt spid="18"/>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75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750"/>
                            </p:stCondLst>
                            <p:childTnLst>
                              <p:par>
                                <p:cTn id="26" presetID="5" presetClass="entr" presetSubtype="1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par>
                          <p:cTn id="29" fill="hold">
                            <p:stCondLst>
                              <p:cond delay="325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750"/>
                                        <p:tgtEl>
                                          <p:spTgt spid="8"/>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p:bldP spid="2" grpId="0"/>
      <p:bldP spid="3"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25302</TotalTime>
  <Words>3072</Words>
  <Application>Microsoft Macintosh PowerPoint</Application>
  <PresentationFormat>Widescreen</PresentationFormat>
  <Paragraphs>288</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Arial</vt:lpstr>
      <vt:lpstr>Calibri</vt:lpstr>
      <vt:lpstr>Lato</vt:lpstr>
      <vt:lpstr>Lato Black</vt:lpstr>
      <vt:lpstr>Simplified Arabic Fixed</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Oluseun Temiye</dc:creator>
  <cp:lastModifiedBy>Festus Atu Otabor</cp:lastModifiedBy>
  <cp:revision>205</cp:revision>
  <dcterms:created xsi:type="dcterms:W3CDTF">2024-06-26T11:20:56Z</dcterms:created>
  <dcterms:modified xsi:type="dcterms:W3CDTF">2024-09-05T10:28:14Z</dcterms:modified>
</cp:coreProperties>
</file>